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3" r:id="rId3"/>
    <p:sldId id="277" r:id="rId4"/>
    <p:sldId id="273" r:id="rId5"/>
    <p:sldId id="260" r:id="rId6"/>
    <p:sldId id="275" r:id="rId7"/>
    <p:sldId id="261" r:id="rId8"/>
    <p:sldId id="265" r:id="rId9"/>
    <p:sldId id="266" r:id="rId10"/>
    <p:sldId id="267" r:id="rId11"/>
    <p:sldId id="276" r:id="rId12"/>
    <p:sldId id="270" r:id="rId13"/>
    <p:sldId id="269"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5363"/>
  </p:normalViewPr>
  <p:slideViewPr>
    <p:cSldViewPr snapToGrid="0">
      <p:cViewPr varScale="1">
        <p:scale>
          <a:sx n="33" d="100"/>
          <a:sy n="33" d="100"/>
        </p:scale>
        <p:origin x="232"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24A7B-7FD7-FD46-9BDD-513AFDF8A492}" type="datetimeFigureOut">
              <a:rPr lang="en-US" smtClean="0"/>
              <a:t>3/2/26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EB77A-B1D1-7149-AC76-1CA9FFE72369}" type="slidenum">
              <a:rPr lang="en-US" smtClean="0"/>
              <a:t>‹#›</a:t>
            </a:fld>
            <a:endParaRPr lang="en-US"/>
          </a:p>
        </p:txBody>
      </p:sp>
    </p:spTree>
    <p:extLst>
      <p:ext uri="{BB962C8B-B14F-4D97-AF65-F5344CB8AC3E}">
        <p14:creationId xmlns:p14="http://schemas.microsoft.com/office/powerpoint/2010/main" val="169613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p:txBody>
      </p:sp>
      <p:sp>
        <p:nvSpPr>
          <p:cNvPr id="4" name="Slide Number Placeholder 3"/>
          <p:cNvSpPr>
            <a:spLocks noGrp="1"/>
          </p:cNvSpPr>
          <p:nvPr>
            <p:ph type="sldNum" sz="quarter" idx="5"/>
          </p:nvPr>
        </p:nvSpPr>
        <p:spPr/>
        <p:txBody>
          <a:bodyPr/>
          <a:lstStyle/>
          <a:p>
            <a:fld id="{3E0EB77A-B1D1-7149-AC76-1CA9FFE72369}" type="slidenum">
              <a:rPr lang="en-US" smtClean="0"/>
              <a:t>1</a:t>
            </a:fld>
            <a:endParaRPr lang="en-US"/>
          </a:p>
        </p:txBody>
      </p:sp>
    </p:spTree>
    <p:extLst>
      <p:ext uri="{BB962C8B-B14F-4D97-AF65-F5344CB8AC3E}">
        <p14:creationId xmlns:p14="http://schemas.microsoft.com/office/powerpoint/2010/main" val="32704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BB8C-6252-B043-AA45-57161CC41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BF943-A8ED-C539-2C87-026C55DBD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11C06-B0D2-2432-27A6-A9FCB727364F}"/>
              </a:ext>
            </a:extLst>
          </p:cNvPr>
          <p:cNvSpPr>
            <a:spLocks noGrp="1"/>
          </p:cNvSpPr>
          <p:nvPr>
            <p:ph type="body" idx="1"/>
          </p:nvPr>
        </p:nvSpPr>
        <p:spPr/>
        <p:txBody>
          <a:bodyPr/>
          <a:lstStyle/>
          <a:p>
            <a:r>
              <a:rPr lang="en-US" dirty="0"/>
              <a:t>If you’re not in Alabama: we’re open to expansion, but we want to do it </a:t>
            </a:r>
            <a:r>
              <a:rPr lang="en-US" i="1" dirty="0"/>
              <a:t>right</a:t>
            </a:r>
            <a:r>
              <a:rPr lang="en-US" dirty="0"/>
              <a:t> — with a model that stays sustainable.</a:t>
            </a:r>
          </a:p>
          <a:p>
            <a:endParaRPr lang="en-US" dirty="0"/>
          </a:p>
          <a:p>
            <a:r>
              <a:rPr lang="en-US" dirty="0"/>
              <a:t>We’re currently in the ‘conversation + partnership’ stage — if there’s interest, we want to talk through what support would look like.</a:t>
            </a:r>
          </a:p>
          <a:p>
            <a:endParaRPr lang="en-US" dirty="0"/>
          </a:p>
          <a:p>
            <a:r>
              <a:rPr lang="en-US" dirty="0"/>
              <a:t>If you’re a state leader, district leader, or grant writer, or a passionate teacher that wants to make it happen, you’re who we need in that conversation.</a:t>
            </a:r>
          </a:p>
          <a:p>
            <a:endParaRPr lang="en-US" dirty="0"/>
          </a:p>
        </p:txBody>
      </p:sp>
      <p:sp>
        <p:nvSpPr>
          <p:cNvPr id="4" name="Slide Number Placeholder 3">
            <a:extLst>
              <a:ext uri="{FF2B5EF4-FFF2-40B4-BE49-F238E27FC236}">
                <a16:creationId xmlns:a16="http://schemas.microsoft.com/office/drawing/2014/main" id="{E8564BCC-CA77-EA76-20F5-C869AAD84848}"/>
              </a:ext>
            </a:extLst>
          </p:cNvPr>
          <p:cNvSpPr>
            <a:spLocks noGrp="1"/>
          </p:cNvSpPr>
          <p:nvPr>
            <p:ph type="sldNum" sz="quarter" idx="5"/>
          </p:nvPr>
        </p:nvSpPr>
        <p:spPr/>
        <p:txBody>
          <a:bodyPr/>
          <a:lstStyle/>
          <a:p>
            <a:fld id="{3E0EB77A-B1D1-7149-AC76-1CA9FFE72369}" type="slidenum">
              <a:rPr lang="en-US" smtClean="0"/>
              <a:t>10</a:t>
            </a:fld>
            <a:endParaRPr lang="en-US"/>
          </a:p>
        </p:txBody>
      </p:sp>
    </p:spTree>
    <p:extLst>
      <p:ext uri="{BB962C8B-B14F-4D97-AF65-F5344CB8AC3E}">
        <p14:creationId xmlns:p14="http://schemas.microsoft.com/office/powerpoint/2010/main" val="4075020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0A5EF-D62A-2061-5208-595A58E06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0BF71-5794-2AFC-22F8-03AC93F91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49BCA-2DF6-5887-8B60-5497F02CEF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85CA13-88C8-1392-71DE-F85DE9EA8D69}"/>
              </a:ext>
            </a:extLst>
          </p:cNvPr>
          <p:cNvSpPr>
            <a:spLocks noGrp="1"/>
          </p:cNvSpPr>
          <p:nvPr>
            <p:ph type="sldNum" sz="quarter" idx="5"/>
          </p:nvPr>
        </p:nvSpPr>
        <p:spPr/>
        <p:txBody>
          <a:bodyPr/>
          <a:lstStyle/>
          <a:p>
            <a:fld id="{3E0EB77A-B1D1-7149-AC76-1CA9FFE72369}" type="slidenum">
              <a:rPr lang="en-US" smtClean="0"/>
              <a:t>11</a:t>
            </a:fld>
            <a:endParaRPr lang="en-US"/>
          </a:p>
        </p:txBody>
      </p:sp>
    </p:spTree>
    <p:extLst>
      <p:ext uri="{BB962C8B-B14F-4D97-AF65-F5344CB8AC3E}">
        <p14:creationId xmlns:p14="http://schemas.microsoft.com/office/powerpoint/2010/main" val="4196912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A952-13B4-75BA-8038-6C27EA9D2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A8234-C7DC-5B1E-AD7B-78AACE832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B493A-722E-C047-432C-85BAC87799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EE2D99-CB4C-E92A-1EA0-82320769FD49}"/>
              </a:ext>
            </a:extLst>
          </p:cNvPr>
          <p:cNvSpPr>
            <a:spLocks noGrp="1"/>
          </p:cNvSpPr>
          <p:nvPr>
            <p:ph type="sldNum" sz="quarter" idx="5"/>
          </p:nvPr>
        </p:nvSpPr>
        <p:spPr/>
        <p:txBody>
          <a:bodyPr/>
          <a:lstStyle/>
          <a:p>
            <a:fld id="{3E0EB77A-B1D1-7149-AC76-1CA9FFE72369}" type="slidenum">
              <a:rPr lang="en-US" smtClean="0"/>
              <a:t>12</a:t>
            </a:fld>
            <a:endParaRPr lang="en-US"/>
          </a:p>
        </p:txBody>
      </p:sp>
    </p:spTree>
    <p:extLst>
      <p:ext uri="{BB962C8B-B14F-4D97-AF65-F5344CB8AC3E}">
        <p14:creationId xmlns:p14="http://schemas.microsoft.com/office/powerpoint/2010/main" val="12643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BA2B9-0EC3-2189-573D-1C0A1FBCB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AFE32-17A2-7DA1-1261-A1A141A00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883D8-FEFD-8AC8-4148-CE3CCB841C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3E649C-A6F5-004F-4CF7-8F8CF23EFEDF}"/>
              </a:ext>
            </a:extLst>
          </p:cNvPr>
          <p:cNvSpPr>
            <a:spLocks noGrp="1"/>
          </p:cNvSpPr>
          <p:nvPr>
            <p:ph type="sldNum" sz="quarter" idx="5"/>
          </p:nvPr>
        </p:nvSpPr>
        <p:spPr/>
        <p:txBody>
          <a:bodyPr/>
          <a:lstStyle/>
          <a:p>
            <a:fld id="{3E0EB77A-B1D1-7149-AC76-1CA9FFE72369}" type="slidenum">
              <a:rPr lang="en-US" smtClean="0"/>
              <a:t>13</a:t>
            </a:fld>
            <a:endParaRPr lang="en-US"/>
          </a:p>
        </p:txBody>
      </p:sp>
    </p:spTree>
    <p:extLst>
      <p:ext uri="{BB962C8B-B14F-4D97-AF65-F5344CB8AC3E}">
        <p14:creationId xmlns:p14="http://schemas.microsoft.com/office/powerpoint/2010/main" val="2558601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20B3-9935-0098-C50E-C3ACA33DF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40F1B-196A-EA8D-2637-F9A18C4C2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29D19-672E-EF23-9330-AC974B83CB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CBE0EE-523B-832B-58D4-A2815373EE11}"/>
              </a:ext>
            </a:extLst>
          </p:cNvPr>
          <p:cNvSpPr>
            <a:spLocks noGrp="1"/>
          </p:cNvSpPr>
          <p:nvPr>
            <p:ph type="sldNum" sz="quarter" idx="5"/>
          </p:nvPr>
        </p:nvSpPr>
        <p:spPr/>
        <p:txBody>
          <a:bodyPr/>
          <a:lstStyle/>
          <a:p>
            <a:fld id="{3E0EB77A-B1D1-7149-AC76-1CA9FFE72369}" type="slidenum">
              <a:rPr lang="en-US" smtClean="0"/>
              <a:t>14</a:t>
            </a:fld>
            <a:endParaRPr lang="en-US"/>
          </a:p>
        </p:txBody>
      </p:sp>
    </p:spTree>
    <p:extLst>
      <p:ext uri="{BB962C8B-B14F-4D97-AF65-F5344CB8AC3E}">
        <p14:creationId xmlns:p14="http://schemas.microsoft.com/office/powerpoint/2010/main" val="344626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D54AA-FC64-A83A-7A35-F2759B171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884D9-0117-01AE-3987-F6CF99768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1B971-C789-B494-301F-D8ADD38F7E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59378E-8B7D-65F0-6BF6-167B34C78EE1}"/>
              </a:ext>
            </a:extLst>
          </p:cNvPr>
          <p:cNvSpPr>
            <a:spLocks noGrp="1"/>
          </p:cNvSpPr>
          <p:nvPr>
            <p:ph type="sldNum" sz="quarter" idx="5"/>
          </p:nvPr>
        </p:nvSpPr>
        <p:spPr/>
        <p:txBody>
          <a:bodyPr/>
          <a:lstStyle/>
          <a:p>
            <a:fld id="{3E0EB77A-B1D1-7149-AC76-1CA9FFE72369}" type="slidenum">
              <a:rPr lang="en-US" smtClean="0"/>
              <a:t>15</a:t>
            </a:fld>
            <a:endParaRPr lang="en-US"/>
          </a:p>
        </p:txBody>
      </p:sp>
    </p:spTree>
    <p:extLst>
      <p:ext uri="{BB962C8B-B14F-4D97-AF65-F5344CB8AC3E}">
        <p14:creationId xmlns:p14="http://schemas.microsoft.com/office/powerpoint/2010/main" val="113939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7B8D-B69D-2547-3121-1D5C23EBF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52145-0010-AC5E-17EE-A62C21AAC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0552C-5EB2-D95A-F971-E5643E6DF17B}"/>
              </a:ext>
            </a:extLst>
          </p:cNvPr>
          <p:cNvSpPr>
            <a:spLocks noGrp="1"/>
          </p:cNvSpPr>
          <p:nvPr>
            <p:ph type="body" idx="1"/>
          </p:nvPr>
        </p:nvSpPr>
        <p:spPr/>
        <p:txBody>
          <a:bodyPr/>
          <a:lstStyle/>
          <a:p>
            <a:r>
              <a:rPr lang="en-US" dirty="0"/>
              <a:t>HEAL began as a kitchen table conversation, shaped by the growing realization that Alabama’s children were facing rising rates of obesity and chronic disease. This was not an abstract headline.</a:t>
            </a:r>
          </a:p>
          <a:p>
            <a:endParaRPr lang="en-US" dirty="0"/>
          </a:p>
          <a:p>
            <a:r>
              <a:rPr lang="en-US" dirty="0"/>
              <a:t>In 2002, Christy </a:t>
            </a:r>
            <a:r>
              <a:rPr lang="en-US" dirty="0" err="1"/>
              <a:t>Swaid</a:t>
            </a:r>
            <a:r>
              <a:rPr lang="en-US" dirty="0"/>
              <a:t>, a six-time world champion Jet Ski racer, stepped away from professional competition, relocated to Alabama, and began asking how she can make an impact in Alabama.</a:t>
            </a:r>
          </a:p>
          <a:p>
            <a:endParaRPr lang="en-US" dirty="0"/>
          </a:p>
          <a:p>
            <a:r>
              <a:rPr lang="en-US" dirty="0"/>
              <a:t>Her career had not been a straight climb. After several difficult losses, she realized something had to change. Instead of pushing harder and overtraining, she began training smarter. Using heart rate monitoring technology, she focused on working within her healthy heart zone. That shift in approach helped her regain strength, endurance, and eventually return to the top of the podium.</a:t>
            </a:r>
          </a:p>
          <a:p>
            <a:r>
              <a:rPr lang="en-US" dirty="0"/>
              <a:t>That experience changed more than her training plan. It reshaped how she thought about performance and health.</a:t>
            </a:r>
          </a:p>
          <a:p>
            <a:r>
              <a:rPr lang="en-US" dirty="0"/>
              <a:t>If this approach could restore a champion athlete, why could those same principles not help children build lifelong health?</a:t>
            </a:r>
          </a:p>
          <a:p>
            <a:r>
              <a:rPr lang="en-US" dirty="0"/>
              <a:t>That question became the foundation of HEAL.</a:t>
            </a:r>
          </a:p>
          <a:p>
            <a:endParaRPr lang="en-US" dirty="0"/>
          </a:p>
          <a:p>
            <a:r>
              <a:rPr lang="en-US" dirty="0"/>
              <a:t>From the start, this was never about hosting a one time event or giving a motivational talk that would fade by the next week. The goal was to create a structured, evidence based curriculum that could live inside schools. Something teachers could use. Something students could practice. Something that would become part of the culture, not just a moment.</a:t>
            </a:r>
          </a:p>
          <a:p>
            <a:r>
              <a:rPr lang="en-US" dirty="0"/>
              <a:t>Early partnerships with the Alabama Department of Education and Blue Cross and Blue Shield of Alabama gave the work credibility and stability. Those relationships helped shape the model and ensured it was grounded in real educational practice.</a:t>
            </a:r>
          </a:p>
          <a:p>
            <a:r>
              <a:rPr lang="en-US" dirty="0"/>
              <a:t>The vision was straightforward then, and it remains the same today: teach children healthy habits in a way that stays with them long after they leave the classroom.</a:t>
            </a:r>
          </a:p>
          <a:p>
            <a:endParaRPr lang="en-US" dirty="0"/>
          </a:p>
        </p:txBody>
      </p:sp>
      <p:sp>
        <p:nvSpPr>
          <p:cNvPr id="4" name="Slide Number Placeholder 3">
            <a:extLst>
              <a:ext uri="{FF2B5EF4-FFF2-40B4-BE49-F238E27FC236}">
                <a16:creationId xmlns:a16="http://schemas.microsoft.com/office/drawing/2014/main" id="{4E9ED6D0-6E14-634C-BF56-22A198B26E40}"/>
              </a:ext>
            </a:extLst>
          </p:cNvPr>
          <p:cNvSpPr>
            <a:spLocks noGrp="1"/>
          </p:cNvSpPr>
          <p:nvPr>
            <p:ph type="sldNum" sz="quarter" idx="5"/>
          </p:nvPr>
        </p:nvSpPr>
        <p:spPr/>
        <p:txBody>
          <a:bodyPr/>
          <a:lstStyle/>
          <a:p>
            <a:fld id="{3E0EB77A-B1D1-7149-AC76-1CA9FFE72369}" type="slidenum">
              <a:rPr lang="en-US" smtClean="0"/>
              <a:t>2</a:t>
            </a:fld>
            <a:endParaRPr lang="en-US"/>
          </a:p>
        </p:txBody>
      </p:sp>
    </p:spTree>
    <p:extLst>
      <p:ext uri="{BB962C8B-B14F-4D97-AF65-F5344CB8AC3E}">
        <p14:creationId xmlns:p14="http://schemas.microsoft.com/office/powerpoint/2010/main" val="138296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1187-7A1B-EFCB-D17A-5DE8D06EF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6584F-7AB3-940A-20BD-D799832F7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2BF46-6A13-6242-00E3-07D24565EA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C9898-FF7B-6FEA-173B-47788D6C1997}"/>
              </a:ext>
            </a:extLst>
          </p:cNvPr>
          <p:cNvSpPr>
            <a:spLocks noGrp="1"/>
          </p:cNvSpPr>
          <p:nvPr>
            <p:ph type="sldNum" sz="quarter" idx="5"/>
          </p:nvPr>
        </p:nvSpPr>
        <p:spPr/>
        <p:txBody>
          <a:bodyPr/>
          <a:lstStyle/>
          <a:p>
            <a:fld id="{3E0EB77A-B1D1-7149-AC76-1CA9FFE72369}" type="slidenum">
              <a:rPr lang="en-US" smtClean="0"/>
              <a:t>3</a:t>
            </a:fld>
            <a:endParaRPr lang="en-US"/>
          </a:p>
        </p:txBody>
      </p:sp>
    </p:spTree>
    <p:extLst>
      <p:ext uri="{BB962C8B-B14F-4D97-AF65-F5344CB8AC3E}">
        <p14:creationId xmlns:p14="http://schemas.microsoft.com/office/powerpoint/2010/main" val="318935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18470-AC8A-870A-717D-81137E3EE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3329B-FB66-3474-A8E2-981D2D965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EABD3-FEB1-2609-1879-60E92F9FA2D1}"/>
              </a:ext>
            </a:extLst>
          </p:cNvPr>
          <p:cNvSpPr>
            <a:spLocks noGrp="1"/>
          </p:cNvSpPr>
          <p:nvPr>
            <p:ph type="body" idx="1"/>
          </p:nvPr>
        </p:nvSpPr>
        <p:spPr/>
        <p:txBody>
          <a:bodyPr/>
          <a:lstStyle/>
          <a:p>
            <a:r>
              <a:rPr lang="en-US" b="1" dirty="0"/>
              <a:t>Talking Points</a:t>
            </a:r>
          </a:p>
          <a:p>
            <a:r>
              <a:rPr lang="en-US" dirty="0"/>
              <a:t>HEAL focuses on practical instruction that students can use immediately.</a:t>
            </a:r>
          </a:p>
          <a:p>
            <a:r>
              <a:rPr lang="en-US" dirty="0"/>
              <a:t>The curriculum covers nutrition, cooking skills, movement, and overall wellness.</a:t>
            </a:r>
          </a:p>
          <a:p>
            <a:r>
              <a:rPr lang="en-US" dirty="0"/>
              <a:t>HEAL Day became a visible reminder that health, literacy, and leadership matter in our schools.</a:t>
            </a:r>
          </a:p>
          <a:p>
            <a:r>
              <a:rPr lang="en-US" dirty="0"/>
              <a:t>What began as one woman’s concern became a structured system schools could implement year after year.</a:t>
            </a:r>
          </a:p>
          <a:p>
            <a:endParaRPr lang="en-US" dirty="0"/>
          </a:p>
          <a:p>
            <a:r>
              <a:rPr lang="en-US" dirty="0"/>
              <a:t>The mission has not changed. But the reach has. Here is where HEAL stands today.</a:t>
            </a:r>
          </a:p>
          <a:p>
            <a:endParaRPr lang="en-US" dirty="0"/>
          </a:p>
        </p:txBody>
      </p:sp>
      <p:sp>
        <p:nvSpPr>
          <p:cNvPr id="4" name="Slide Number Placeholder 3">
            <a:extLst>
              <a:ext uri="{FF2B5EF4-FFF2-40B4-BE49-F238E27FC236}">
                <a16:creationId xmlns:a16="http://schemas.microsoft.com/office/drawing/2014/main" id="{F3E5C43C-48B0-8AD6-C87F-ED314096D193}"/>
              </a:ext>
            </a:extLst>
          </p:cNvPr>
          <p:cNvSpPr>
            <a:spLocks noGrp="1"/>
          </p:cNvSpPr>
          <p:nvPr>
            <p:ph type="sldNum" sz="quarter" idx="5"/>
          </p:nvPr>
        </p:nvSpPr>
        <p:spPr/>
        <p:txBody>
          <a:bodyPr/>
          <a:lstStyle/>
          <a:p>
            <a:fld id="{3E0EB77A-B1D1-7149-AC76-1CA9FFE72369}" type="slidenum">
              <a:rPr lang="en-US" smtClean="0"/>
              <a:t>4</a:t>
            </a:fld>
            <a:endParaRPr lang="en-US"/>
          </a:p>
        </p:txBody>
      </p:sp>
    </p:spTree>
    <p:extLst>
      <p:ext uri="{BB962C8B-B14F-4D97-AF65-F5344CB8AC3E}">
        <p14:creationId xmlns:p14="http://schemas.microsoft.com/office/powerpoint/2010/main" val="60602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r>
              <a:rPr lang="en-US" dirty="0"/>
              <a:t>HEAL focuses on practical instruction that students can use immediately.</a:t>
            </a:r>
          </a:p>
          <a:p>
            <a:r>
              <a:rPr lang="en-US" dirty="0"/>
              <a:t>The curriculum covers nutrition, cooking skills, movement, and overall wellness.</a:t>
            </a:r>
          </a:p>
          <a:p>
            <a:r>
              <a:rPr lang="en-US" dirty="0"/>
              <a:t>HEAL Day became a visible reminder that health, literacy, and leadership matter in our schools.</a:t>
            </a:r>
          </a:p>
          <a:p>
            <a:r>
              <a:rPr lang="en-US" dirty="0"/>
              <a:t>What began as one woman’s concern became a structured system schools could implement year after year.</a:t>
            </a:r>
          </a:p>
          <a:p>
            <a:endParaRPr lang="en-US" dirty="0"/>
          </a:p>
          <a:p>
            <a:r>
              <a:rPr lang="en-US" dirty="0"/>
              <a:t>The mission has not changed. But the reach has. Here is where HEAL stands today.</a:t>
            </a:r>
          </a:p>
        </p:txBody>
      </p:sp>
      <p:sp>
        <p:nvSpPr>
          <p:cNvPr id="4" name="Slide Number Placeholder 3"/>
          <p:cNvSpPr>
            <a:spLocks noGrp="1"/>
          </p:cNvSpPr>
          <p:nvPr>
            <p:ph type="sldNum" sz="quarter" idx="5"/>
          </p:nvPr>
        </p:nvSpPr>
        <p:spPr/>
        <p:txBody>
          <a:bodyPr/>
          <a:lstStyle/>
          <a:p>
            <a:fld id="{3E0EB77A-B1D1-7149-AC76-1CA9FFE72369}" type="slidenum">
              <a:rPr lang="en-US" smtClean="0"/>
              <a:t>5</a:t>
            </a:fld>
            <a:endParaRPr lang="en-US"/>
          </a:p>
        </p:txBody>
      </p:sp>
    </p:spTree>
    <p:extLst>
      <p:ext uri="{BB962C8B-B14F-4D97-AF65-F5344CB8AC3E}">
        <p14:creationId xmlns:p14="http://schemas.microsoft.com/office/powerpoint/2010/main" val="58925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C7D1-DF1C-4327-FE9C-CF2D3ABD7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29ECB-21DE-3BB4-33A4-7141CE4FE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B929B-95E9-2E81-8D5F-036E15C7E4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E0B0EB-7859-713E-ED7C-0891F3FFDAF4}"/>
              </a:ext>
            </a:extLst>
          </p:cNvPr>
          <p:cNvSpPr>
            <a:spLocks noGrp="1"/>
          </p:cNvSpPr>
          <p:nvPr>
            <p:ph type="sldNum" sz="quarter" idx="5"/>
          </p:nvPr>
        </p:nvSpPr>
        <p:spPr/>
        <p:txBody>
          <a:bodyPr/>
          <a:lstStyle/>
          <a:p>
            <a:fld id="{3E0EB77A-B1D1-7149-AC76-1CA9FFE72369}" type="slidenum">
              <a:rPr lang="en-US" smtClean="0"/>
              <a:t>6</a:t>
            </a:fld>
            <a:endParaRPr lang="en-US"/>
          </a:p>
        </p:txBody>
      </p:sp>
    </p:spTree>
    <p:extLst>
      <p:ext uri="{BB962C8B-B14F-4D97-AF65-F5344CB8AC3E}">
        <p14:creationId xmlns:p14="http://schemas.microsoft.com/office/powerpoint/2010/main" val="371026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HEAL is active in 217 K–12 schools across Alabama.</a:t>
            </a:r>
          </a:p>
          <a:p>
            <a:r>
              <a:rPr lang="en-US" dirty="0"/>
              <a:t>We are serving 60 school systems in 39 counties, which gives us both rural and urban reach.</a:t>
            </a:r>
          </a:p>
          <a:p>
            <a:r>
              <a:rPr lang="en-US" dirty="0"/>
              <a:t>More than 44,000 students are currently impacted.</a:t>
            </a:r>
          </a:p>
          <a:p>
            <a:r>
              <a:rPr lang="en-US" dirty="0"/>
              <a:t>Over 75 percent of our partner schools are Title I, which means we are working in communities where health disparities are often the greatest.</a:t>
            </a:r>
          </a:p>
          <a:p>
            <a:r>
              <a:rPr lang="en-US" dirty="0"/>
              <a:t>HEAL is not limited to K–12. We also partner with institutions like Faulkner University, Jefferson State Community College, Samford University, and the University of Alabama at Birmingham to support training, leadership development, and expanded impact.</a:t>
            </a:r>
          </a:p>
          <a:p>
            <a:r>
              <a:rPr lang="en-US" dirty="0"/>
              <a:t>Our reach has even extended beyond Alabama through partnerships such as Harding University and Missionary Educators in Africa.</a:t>
            </a:r>
          </a:p>
          <a:p>
            <a:endParaRPr lang="en-US" dirty="0"/>
          </a:p>
          <a:p>
            <a:r>
              <a:rPr lang="en-US" dirty="0"/>
              <a:t>What began as a local response has become a statewide movement with growing national and international connections.</a:t>
            </a:r>
          </a:p>
          <a:p>
            <a:endParaRPr lang="en-US" dirty="0"/>
          </a:p>
          <a:p>
            <a:r>
              <a:rPr lang="en-US" dirty="0"/>
              <a:t>Numbers matter. But what matters more is what happens in the schools where HEAL is in place.</a:t>
            </a:r>
          </a:p>
          <a:p>
            <a:endParaRPr lang="en-US" dirty="0"/>
          </a:p>
        </p:txBody>
      </p:sp>
      <p:sp>
        <p:nvSpPr>
          <p:cNvPr id="4" name="Slide Number Placeholder 3"/>
          <p:cNvSpPr>
            <a:spLocks noGrp="1"/>
          </p:cNvSpPr>
          <p:nvPr>
            <p:ph type="sldNum" sz="quarter" idx="5"/>
          </p:nvPr>
        </p:nvSpPr>
        <p:spPr/>
        <p:txBody>
          <a:bodyPr/>
          <a:lstStyle/>
          <a:p>
            <a:fld id="{3E0EB77A-B1D1-7149-AC76-1CA9FFE72369}" type="slidenum">
              <a:rPr lang="en-US" smtClean="0"/>
              <a:t>7</a:t>
            </a:fld>
            <a:endParaRPr lang="en-US"/>
          </a:p>
        </p:txBody>
      </p:sp>
    </p:spTree>
    <p:extLst>
      <p:ext uri="{BB962C8B-B14F-4D97-AF65-F5344CB8AC3E}">
        <p14:creationId xmlns:p14="http://schemas.microsoft.com/office/powerpoint/2010/main" val="174328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08BE-BACF-CAC1-9CE9-B8BB28812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F6779-EC6F-2A8F-9D27-E0E06DD91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AD03F-E0C8-2FDF-960F-6D8BD0F1DCC3}"/>
              </a:ext>
            </a:extLst>
          </p:cNvPr>
          <p:cNvSpPr>
            <a:spLocks noGrp="1"/>
          </p:cNvSpPr>
          <p:nvPr>
            <p:ph type="body" idx="1"/>
          </p:nvPr>
        </p:nvSpPr>
        <p:spPr/>
        <p:txBody>
          <a:bodyPr/>
          <a:lstStyle/>
          <a:p>
            <a:r>
              <a:rPr lang="en-US" dirty="0"/>
              <a:t>When a school becomes a HEAL school, they are not receiving a single lesson or one time event. They receive a full system of support.</a:t>
            </a:r>
          </a:p>
          <a:p>
            <a:r>
              <a:rPr lang="en-US" dirty="0"/>
              <a:t>Each school is equipped with:</a:t>
            </a:r>
          </a:p>
          <a:p>
            <a:r>
              <a:rPr lang="en-US" dirty="0"/>
              <a:t>Heart rate monitor technology so students can see their own progress in real time and connect effort to results.</a:t>
            </a:r>
          </a:p>
          <a:p>
            <a:r>
              <a:rPr lang="en-US" dirty="0"/>
              <a:t>A comprehensive Teacher’s Guide that makes implementation clear, structured, and sustainable.</a:t>
            </a:r>
          </a:p>
          <a:p>
            <a:r>
              <a:rPr lang="en-US" dirty="0"/>
              <a:t>Student handouts and </a:t>
            </a:r>
            <a:r>
              <a:rPr lang="en-US" dirty="0" err="1"/>
              <a:t>homeplays</a:t>
            </a:r>
            <a:r>
              <a:rPr lang="en-US" dirty="0"/>
              <a:t> that extend learning beyond the classroom and into the home.</a:t>
            </a:r>
          </a:p>
          <a:p>
            <a:r>
              <a:rPr lang="en-US" dirty="0"/>
              <a:t>Visual posters that reinforce key health messages throughout the building.</a:t>
            </a:r>
          </a:p>
          <a:p>
            <a:r>
              <a:rPr lang="en-US" dirty="0"/>
              <a:t>A nutrition game system that makes learning interactive and engaging.</a:t>
            </a:r>
          </a:p>
          <a:p>
            <a:r>
              <a:rPr lang="en-US" dirty="0"/>
              <a:t>An Inclusion Guide to ensure students of all ability levels can participate fully.</a:t>
            </a:r>
          </a:p>
          <a:p>
            <a:r>
              <a:rPr lang="en-US" dirty="0"/>
              <a:t>A complete game resource file so teachers have ready to use materials at their fingertips.</a:t>
            </a:r>
          </a:p>
          <a:p>
            <a:r>
              <a:rPr lang="en-US" dirty="0"/>
              <a:t>In addition, every school has a designated HEAL Coordinator. This person serves as the on site champion who keeps the program moving, organized, and visible.</a:t>
            </a:r>
          </a:p>
          <a:p>
            <a:r>
              <a:rPr lang="en-US" dirty="0"/>
              <a:t>We also build leadership and ownership through the HEAL Hero recognition program. Students, schools, and entire systems can be recognized for meaningful changes that promote a healthy lifestyle. This shifts the focus from compliance to celebration. It creates momentum and pride.</a:t>
            </a:r>
          </a:p>
          <a:p>
            <a:br>
              <a:rPr lang="en-US" dirty="0"/>
            </a:br>
            <a:r>
              <a:rPr lang="en-US" dirty="0"/>
              <a:t>So when we talk about 217 schools, we are not talking about a name on a list. We are talking about classrooms equipped, teachers supported, students engaged, and school cultures that begin to change from the inside out.</a:t>
            </a:r>
          </a:p>
          <a:p>
            <a:endParaRPr lang="en-US" dirty="0"/>
          </a:p>
        </p:txBody>
      </p:sp>
      <p:sp>
        <p:nvSpPr>
          <p:cNvPr id="4" name="Slide Number Placeholder 3">
            <a:extLst>
              <a:ext uri="{FF2B5EF4-FFF2-40B4-BE49-F238E27FC236}">
                <a16:creationId xmlns:a16="http://schemas.microsoft.com/office/drawing/2014/main" id="{797BABF7-00B6-4C1D-EE7F-E700FBD672D3}"/>
              </a:ext>
            </a:extLst>
          </p:cNvPr>
          <p:cNvSpPr>
            <a:spLocks noGrp="1"/>
          </p:cNvSpPr>
          <p:nvPr>
            <p:ph type="sldNum" sz="quarter" idx="5"/>
          </p:nvPr>
        </p:nvSpPr>
        <p:spPr/>
        <p:txBody>
          <a:bodyPr/>
          <a:lstStyle/>
          <a:p>
            <a:fld id="{3E0EB77A-B1D1-7149-AC76-1CA9FFE72369}" type="slidenum">
              <a:rPr lang="en-US" smtClean="0"/>
              <a:t>8</a:t>
            </a:fld>
            <a:endParaRPr lang="en-US"/>
          </a:p>
        </p:txBody>
      </p:sp>
    </p:spTree>
    <p:extLst>
      <p:ext uri="{BB962C8B-B14F-4D97-AF65-F5344CB8AC3E}">
        <p14:creationId xmlns:p14="http://schemas.microsoft.com/office/powerpoint/2010/main" val="369502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CCD3-42BD-F462-0FD5-EC68BAD0C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B6A38-034D-46CB-C35D-0481553F2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D9AEC-4C0D-70D6-8B75-238A423A2E73}"/>
              </a:ext>
            </a:extLst>
          </p:cNvPr>
          <p:cNvSpPr>
            <a:spLocks noGrp="1"/>
          </p:cNvSpPr>
          <p:nvPr>
            <p:ph type="body" idx="1"/>
          </p:nvPr>
        </p:nvSpPr>
        <p:spPr/>
        <p:txBody>
          <a:bodyPr/>
          <a:lstStyle/>
          <a:p>
            <a:r>
              <a:rPr lang="en-US" dirty="0"/>
              <a:t>One of the most important things to understand about HEAL is this: there is no cost to Alabama schools.</a:t>
            </a:r>
          </a:p>
          <a:p>
            <a:r>
              <a:rPr lang="en-US" dirty="0"/>
              <a:t>Schools are not asked to find extra money in already tight budgets. They are not asked to reallocate funds from academics or staffing.</a:t>
            </a:r>
          </a:p>
          <a:p>
            <a:r>
              <a:rPr lang="en-US" dirty="0"/>
              <a:t>HEAL is funded through strong partnerships with the Alabama Department of Education, Blue Cross and Blue Shield of Alabama, and Alabama Power.</a:t>
            </a:r>
          </a:p>
          <a:p>
            <a:r>
              <a:rPr lang="en-US" dirty="0"/>
              <a:t>In addition, our team actively pursues grants and private funding to sustain and expand the work.</a:t>
            </a:r>
          </a:p>
          <a:p>
            <a:r>
              <a:rPr lang="en-US" dirty="0"/>
              <a:t>That means principals and teachers can focus on implementation and student impact, while we focus on securing the resources.</a:t>
            </a:r>
          </a:p>
          <a:p>
            <a:r>
              <a:rPr lang="en-US" dirty="0"/>
              <a:t>Access matters. Equity matters. And removing the financial barrier allows us to serve schools that need it most.</a:t>
            </a:r>
          </a:p>
          <a:p>
            <a:endParaRPr lang="en-US" dirty="0"/>
          </a:p>
        </p:txBody>
      </p:sp>
      <p:sp>
        <p:nvSpPr>
          <p:cNvPr id="4" name="Slide Number Placeholder 3">
            <a:extLst>
              <a:ext uri="{FF2B5EF4-FFF2-40B4-BE49-F238E27FC236}">
                <a16:creationId xmlns:a16="http://schemas.microsoft.com/office/drawing/2014/main" id="{8DFF5BC9-B347-EB4F-8A08-ACF5E942C004}"/>
              </a:ext>
            </a:extLst>
          </p:cNvPr>
          <p:cNvSpPr>
            <a:spLocks noGrp="1"/>
          </p:cNvSpPr>
          <p:nvPr>
            <p:ph type="sldNum" sz="quarter" idx="5"/>
          </p:nvPr>
        </p:nvSpPr>
        <p:spPr/>
        <p:txBody>
          <a:bodyPr/>
          <a:lstStyle/>
          <a:p>
            <a:fld id="{3E0EB77A-B1D1-7149-AC76-1CA9FFE72369}" type="slidenum">
              <a:rPr lang="en-US" smtClean="0"/>
              <a:t>9</a:t>
            </a:fld>
            <a:endParaRPr lang="en-US"/>
          </a:p>
        </p:txBody>
      </p:sp>
    </p:spTree>
    <p:extLst>
      <p:ext uri="{BB962C8B-B14F-4D97-AF65-F5344CB8AC3E}">
        <p14:creationId xmlns:p14="http://schemas.microsoft.com/office/powerpoint/2010/main" val="17494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1D76-42C2-8523-43DF-97C200877E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7BB1F-B65E-25C6-3101-B97FF8805A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E4920F-0DD4-5CFB-3FEB-E0826465C868}"/>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5" name="Footer Placeholder 4">
            <a:extLst>
              <a:ext uri="{FF2B5EF4-FFF2-40B4-BE49-F238E27FC236}">
                <a16:creationId xmlns:a16="http://schemas.microsoft.com/office/drawing/2014/main" id="{F7FA36B0-544E-FD64-5684-585ED2CEA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AE0C8-7AE2-8241-1AC6-8A9BD1424CE2}"/>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203376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5643-9F9C-74FA-26DD-AF7B496558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8C873-F29E-C1D4-1B15-E40A792DCC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5559C-BF8F-95F9-E9AF-1C4152CAE4C3}"/>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5" name="Footer Placeholder 4">
            <a:extLst>
              <a:ext uri="{FF2B5EF4-FFF2-40B4-BE49-F238E27FC236}">
                <a16:creationId xmlns:a16="http://schemas.microsoft.com/office/drawing/2014/main" id="{65E3F9D2-0D1A-BFAF-7D68-0D65C2B0F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F57DA-6323-F948-3D5F-211C1CCA9912}"/>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15344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D96B36-DECE-2E22-B4A2-FF840EAC6D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9F721C-E8D0-0B4A-D0E5-62E23F9F9D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15FD2-47B0-946B-355C-EF905011A222}"/>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5" name="Footer Placeholder 4">
            <a:extLst>
              <a:ext uri="{FF2B5EF4-FFF2-40B4-BE49-F238E27FC236}">
                <a16:creationId xmlns:a16="http://schemas.microsoft.com/office/drawing/2014/main" id="{66B609A9-328C-0A20-112A-D8F8BD255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2C502-F1C3-0C95-B791-DFC07467B708}"/>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72208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0DA5-05B4-9875-427B-DF3777D24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29EF83-1A01-9D5A-94F2-9AD4DE5C3A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1A14E-3239-3296-463E-B054663D95E0}"/>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5" name="Footer Placeholder 4">
            <a:extLst>
              <a:ext uri="{FF2B5EF4-FFF2-40B4-BE49-F238E27FC236}">
                <a16:creationId xmlns:a16="http://schemas.microsoft.com/office/drawing/2014/main" id="{168163F7-92AA-9A50-8EAF-D7A2558E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9CCB2-44DF-297A-C1CF-D0F607591A34}"/>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196269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641A-7C06-D7D8-B30F-90451A6AE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73F0B0-F31B-B4E5-255D-0166A09492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90F97-A126-E3C9-17A1-21DC58216D45}"/>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5" name="Footer Placeholder 4">
            <a:extLst>
              <a:ext uri="{FF2B5EF4-FFF2-40B4-BE49-F238E27FC236}">
                <a16:creationId xmlns:a16="http://schemas.microsoft.com/office/drawing/2014/main" id="{7A815953-656F-00C1-9CEE-F992D642B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2CBAE-0ADA-8B64-FEAF-E8DD4C5BDC07}"/>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158281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817D-FBC9-FF31-AC4B-3CEF7D8EEC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CDEBD-C9E5-D5A0-0EE4-FD9B9B6F6F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D14713-9C21-C133-CBF5-3A64D62D0D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36764E-D3BE-37BB-1905-93B672A10CDB}"/>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6" name="Footer Placeholder 5">
            <a:extLst>
              <a:ext uri="{FF2B5EF4-FFF2-40B4-BE49-F238E27FC236}">
                <a16:creationId xmlns:a16="http://schemas.microsoft.com/office/drawing/2014/main" id="{EC283C86-8B06-7926-04DC-6AD5FFA9B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185D1-15B4-8AC4-8084-6E285E51038B}"/>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12197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8C7F-B464-74C0-5B05-0899E98599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7E4DA7-0DD2-A8FB-C158-45DD7B1CBC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A110C7-7B26-47A8-F203-22D9F74576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8597C-E99B-D971-5AEC-22BD7325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5278F0-EAE1-8750-CE32-1171333D4E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480DE4-5A76-16FB-E1AC-2A01D8BDFCD1}"/>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8" name="Footer Placeholder 7">
            <a:extLst>
              <a:ext uri="{FF2B5EF4-FFF2-40B4-BE49-F238E27FC236}">
                <a16:creationId xmlns:a16="http://schemas.microsoft.com/office/drawing/2014/main" id="{E2D27ACB-2D86-55E7-20F8-FCD9707E85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A709A6-2BF0-FC3A-B826-90DDCE7E1D57}"/>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60965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99A14-8D17-8801-2A0F-877C3BE4BC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5E4C30-1DAE-84F5-3C88-190CB4F66F57}"/>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4" name="Footer Placeholder 3">
            <a:extLst>
              <a:ext uri="{FF2B5EF4-FFF2-40B4-BE49-F238E27FC236}">
                <a16:creationId xmlns:a16="http://schemas.microsoft.com/office/drawing/2014/main" id="{9AE07A3E-758E-B191-C71A-F084C65E58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A88027-DA22-79B3-CD63-433B213AFC45}"/>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391487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3DF96-F298-0702-F935-29455814FF5A}"/>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3" name="Footer Placeholder 2">
            <a:extLst>
              <a:ext uri="{FF2B5EF4-FFF2-40B4-BE49-F238E27FC236}">
                <a16:creationId xmlns:a16="http://schemas.microsoft.com/office/drawing/2014/main" id="{0386FDEA-9CBF-4227-14B8-72028622BE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939902-89F8-1379-F9BE-0332E1D28938}"/>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168356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420A-92D5-27CC-0E48-FCC413B7F9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B128AC-8342-0512-E8FB-D8003E8F6F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98FBCF-CCC8-C49C-3F39-DB1851755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C9ED9-598E-7742-7505-6CB3F31D6B39}"/>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6" name="Footer Placeholder 5">
            <a:extLst>
              <a:ext uri="{FF2B5EF4-FFF2-40B4-BE49-F238E27FC236}">
                <a16:creationId xmlns:a16="http://schemas.microsoft.com/office/drawing/2014/main" id="{4049F51B-0FC7-A8B3-4143-B93355B57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A26E8-72B5-970C-D18B-14131D57CB41}"/>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245836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D38D-F183-3F39-8FE3-B1BA0302CB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2746B0-FC06-4873-2E50-F3D3BFABB8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37505C-B1BE-0B66-D1AD-390A78B47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80DED-3599-9A17-F20A-6B9BBBADA244}"/>
              </a:ext>
            </a:extLst>
          </p:cNvPr>
          <p:cNvSpPr>
            <a:spLocks noGrp="1"/>
          </p:cNvSpPr>
          <p:nvPr>
            <p:ph type="dt" sz="half" idx="10"/>
          </p:nvPr>
        </p:nvSpPr>
        <p:spPr/>
        <p:txBody>
          <a:bodyPr/>
          <a:lstStyle/>
          <a:p>
            <a:fld id="{3D691088-2753-884C-A96A-682BC88F2F6F}" type="datetimeFigureOut">
              <a:rPr lang="en-US" smtClean="0"/>
              <a:t>3/2/26</a:t>
            </a:fld>
            <a:endParaRPr lang="en-US"/>
          </a:p>
        </p:txBody>
      </p:sp>
      <p:sp>
        <p:nvSpPr>
          <p:cNvPr id="6" name="Footer Placeholder 5">
            <a:extLst>
              <a:ext uri="{FF2B5EF4-FFF2-40B4-BE49-F238E27FC236}">
                <a16:creationId xmlns:a16="http://schemas.microsoft.com/office/drawing/2014/main" id="{12510540-D1EF-32CC-6D80-EAAD631BE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71F99-A70D-7460-6E5B-24CB5859387C}"/>
              </a:ext>
            </a:extLst>
          </p:cNvPr>
          <p:cNvSpPr>
            <a:spLocks noGrp="1"/>
          </p:cNvSpPr>
          <p:nvPr>
            <p:ph type="sldNum" sz="quarter" idx="12"/>
          </p:nvPr>
        </p:nvSpPr>
        <p:spPr/>
        <p:txBody>
          <a:bodyPr/>
          <a:lstStyle/>
          <a:p>
            <a:fld id="{1C835D82-4F94-2540-B056-B33F9A83A074}" type="slidenum">
              <a:rPr lang="en-US" smtClean="0"/>
              <a:t>‹#›</a:t>
            </a:fld>
            <a:endParaRPr lang="en-US"/>
          </a:p>
        </p:txBody>
      </p:sp>
    </p:spTree>
    <p:extLst>
      <p:ext uri="{BB962C8B-B14F-4D97-AF65-F5344CB8AC3E}">
        <p14:creationId xmlns:p14="http://schemas.microsoft.com/office/powerpoint/2010/main" val="949127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26EE3-1CF4-E4A7-5CE9-054FBB1A4D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F9409D-0D6B-B1FB-5DC2-B38EC3A7A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69EB-B4D0-9060-113B-4C2EF79035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691088-2753-884C-A96A-682BC88F2F6F}" type="datetimeFigureOut">
              <a:rPr lang="en-US" smtClean="0"/>
              <a:t>3/2/26</a:t>
            </a:fld>
            <a:endParaRPr lang="en-US"/>
          </a:p>
        </p:txBody>
      </p:sp>
      <p:sp>
        <p:nvSpPr>
          <p:cNvPr id="5" name="Footer Placeholder 4">
            <a:extLst>
              <a:ext uri="{FF2B5EF4-FFF2-40B4-BE49-F238E27FC236}">
                <a16:creationId xmlns:a16="http://schemas.microsoft.com/office/drawing/2014/main" id="{00A577D7-687F-E813-6842-765CB606C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24D932-DBEF-71EE-33FB-DD0B8F755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835D82-4F94-2540-B056-B33F9A83A074}" type="slidenum">
              <a:rPr lang="en-US" smtClean="0"/>
              <a:t>‹#›</a:t>
            </a:fld>
            <a:endParaRPr lang="en-US"/>
          </a:p>
        </p:txBody>
      </p:sp>
    </p:spTree>
    <p:extLst>
      <p:ext uri="{BB962C8B-B14F-4D97-AF65-F5344CB8AC3E}">
        <p14:creationId xmlns:p14="http://schemas.microsoft.com/office/powerpoint/2010/main" val="5989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healunited.org/wp-content/uploads/2020/04/Family-funtime.pdf" TargetMode="External"/><Relationship Id="rId3" Type="http://schemas.openxmlformats.org/officeDocument/2006/relationships/hyperlink" Target="https://healunited.org/calendars/" TargetMode="External"/><Relationship Id="rId7" Type="http://schemas.openxmlformats.org/officeDocument/2006/relationships/hyperlink" Target="https://vimeo.com/448153306?fl=pl&amp;fe=sh"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healunited.org/classroom_energizers/" TargetMode="External"/><Relationship Id="rId5" Type="http://schemas.openxmlformats.org/officeDocument/2006/relationships/hyperlink" Target="https://healunited.org/blog/" TargetMode="External"/><Relationship Id="rId10" Type="http://schemas.openxmlformats.org/officeDocument/2006/relationships/hyperlink" Target="https://healunited.org/shop/" TargetMode="External"/><Relationship Id="rId4" Type="http://schemas.openxmlformats.org/officeDocument/2006/relationships/hyperlink" Target="https://healunited.org/great-heal-recipes/" TargetMode="External"/><Relationship Id="rId9" Type="http://schemas.openxmlformats.org/officeDocument/2006/relationships/hyperlink" Target="https://healunited.org/distance-learning-resourc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Cristina@healunited.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mailto:Ginger@healunite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89A5114-55F8-4976-BBE9-EB03D13143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B68E7F15-1BC6-438A-8D72-8DC7AED51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1641807-6842-4066-AF10-93EC82C9F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82CAD2-2793-4D56-BE4D-E6CEF77D7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2ADA1AD-25F7-4EE1-9E91-CB4534B5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7625553-33A6-42A6-BA58-B6F60A4E5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5B990D2-1682-41A9-850F-4DC602C31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EA8FBDFC-CF2A-4A9A-88B1-15D45D68B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8" name="Straight Connector 37">
              <a:extLst>
                <a:ext uri="{FF2B5EF4-FFF2-40B4-BE49-F238E27FC236}">
                  <a16:creationId xmlns:a16="http://schemas.microsoft.com/office/drawing/2014/main" id="{4EC299EF-4D18-40D1-AAB9-5082B26ABF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49880C-55B6-4C46-A7F6-6A2856231B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809907-F418-42B7-B7DA-7578B44AAB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71152CA-C7C6-498B-AC68-B4620D242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a:extLst>
              <a:ext uri="{FF2B5EF4-FFF2-40B4-BE49-F238E27FC236}">
                <a16:creationId xmlns:a16="http://schemas.microsoft.com/office/drawing/2014/main" id="{0A2FF137-BA3C-9096-867A-77C74A2FA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67" r="3" b="15937"/>
          <a:stretch>
            <a:fillRect/>
          </a:stretch>
        </p:blipFill>
        <p:spPr bwMode="auto">
          <a:xfrm>
            <a:off x="6997974" y="706170"/>
            <a:ext cx="4492357" cy="5431517"/>
          </a:xfrm>
          <a:prstGeom prst="rect">
            <a:avLst/>
          </a:prstGeom>
          <a:noFill/>
        </p:spPr>
      </p:pic>
      <p:grpSp>
        <p:nvGrpSpPr>
          <p:cNvPr id="51" name="Group 50">
            <a:extLst>
              <a:ext uri="{FF2B5EF4-FFF2-40B4-BE49-F238E27FC236}">
                <a16:creationId xmlns:a16="http://schemas.microsoft.com/office/drawing/2014/main" id="{8D2BC472-0671-410F-BA77-E46AA62106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867670" y="850149"/>
            <a:ext cx="304800" cy="429768"/>
            <a:chOff x="215328" y="-46937"/>
            <a:chExt cx="304800" cy="2773841"/>
          </a:xfrm>
        </p:grpSpPr>
        <p:cxnSp>
          <p:nvCxnSpPr>
            <p:cNvPr id="52" name="Straight Connector 51">
              <a:extLst>
                <a:ext uri="{FF2B5EF4-FFF2-40B4-BE49-F238E27FC236}">
                  <a16:creationId xmlns:a16="http://schemas.microsoft.com/office/drawing/2014/main" id="{DC68B2A3-267E-4DE4-8DD5-C0378482D2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474CC6-D7FB-4A38-8991-680F048CFF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5825D0E-A1E4-4466-81B2-33325B3B3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1BD1E16-C3EF-4A05-9C71-590A55BFC5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486DF75-EE31-2FF9-AB80-6CCFE9A87FE9}"/>
              </a:ext>
            </a:extLst>
          </p:cNvPr>
          <p:cNvSpPr>
            <a:spLocks noGrp="1"/>
          </p:cNvSpPr>
          <p:nvPr>
            <p:ph type="ctrTitle"/>
          </p:nvPr>
        </p:nvSpPr>
        <p:spPr>
          <a:xfrm>
            <a:off x="630935" y="609601"/>
            <a:ext cx="6774995" cy="1131584"/>
          </a:xfrm>
          <a:noFill/>
        </p:spPr>
        <p:txBody>
          <a:bodyPr anchor="b">
            <a:normAutofit fontScale="90000"/>
          </a:bodyPr>
          <a:lstStyle/>
          <a:p>
            <a:pPr algn="l"/>
            <a:br>
              <a:rPr lang="en-US" sz="2600" dirty="0">
                <a:solidFill>
                  <a:schemeClr val="bg1"/>
                </a:solidFill>
              </a:rPr>
            </a:br>
            <a:br>
              <a:rPr lang="en-US" sz="2600" dirty="0">
                <a:solidFill>
                  <a:schemeClr val="bg1"/>
                </a:solidFill>
              </a:rPr>
            </a:br>
            <a:br>
              <a:rPr lang="en-US" sz="2600" dirty="0">
                <a:solidFill>
                  <a:schemeClr val="bg1"/>
                </a:solidFill>
              </a:rPr>
            </a:br>
            <a:br>
              <a:rPr lang="en-US" sz="2600" dirty="0">
                <a:solidFill>
                  <a:schemeClr val="bg1"/>
                </a:solidFill>
              </a:rPr>
            </a:br>
            <a:r>
              <a:rPr lang="en-US" sz="4400" dirty="0">
                <a:solidFill>
                  <a:schemeClr val="bg1"/>
                </a:solidFill>
              </a:rPr>
              <a:t>HEAL United: Empowering K–12 Health and Physical Education </a:t>
            </a:r>
            <a:br>
              <a:rPr lang="en-US" sz="2600" dirty="0">
                <a:solidFill>
                  <a:schemeClr val="bg1"/>
                </a:solidFill>
              </a:rPr>
            </a:br>
            <a:endParaRPr lang="en-US" sz="2600" dirty="0">
              <a:solidFill>
                <a:schemeClr val="bg1"/>
              </a:solidFill>
            </a:endParaRPr>
          </a:p>
        </p:txBody>
      </p:sp>
      <p:sp>
        <p:nvSpPr>
          <p:cNvPr id="3" name="Subtitle 2">
            <a:extLst>
              <a:ext uri="{FF2B5EF4-FFF2-40B4-BE49-F238E27FC236}">
                <a16:creationId xmlns:a16="http://schemas.microsoft.com/office/drawing/2014/main" id="{8860750A-AB7C-B5E0-A04B-F64C0F954821}"/>
              </a:ext>
            </a:extLst>
          </p:cNvPr>
          <p:cNvSpPr>
            <a:spLocks noGrp="1"/>
          </p:cNvSpPr>
          <p:nvPr>
            <p:ph type="subTitle" idx="1"/>
          </p:nvPr>
        </p:nvSpPr>
        <p:spPr>
          <a:xfrm>
            <a:off x="630936" y="2107091"/>
            <a:ext cx="6171202" cy="4044740"/>
          </a:xfrm>
          <a:noFill/>
        </p:spPr>
        <p:txBody>
          <a:bodyPr anchor="t">
            <a:normAutofit/>
          </a:bodyPr>
          <a:lstStyle/>
          <a:p>
            <a:pPr algn="l"/>
            <a:r>
              <a:rPr lang="en-US" dirty="0">
                <a:solidFill>
                  <a:schemeClr val="bg1"/>
                </a:solidFill>
              </a:rPr>
              <a:t>Practical strategies and resources to strengthen student wellness through the HEAL Curriculum.</a:t>
            </a:r>
          </a:p>
        </p:txBody>
      </p:sp>
    </p:spTree>
    <p:extLst>
      <p:ext uri="{BB962C8B-B14F-4D97-AF65-F5344CB8AC3E}">
        <p14:creationId xmlns:p14="http://schemas.microsoft.com/office/powerpoint/2010/main" val="18851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75C51-7550-EF9A-8BD2-101B5093375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BFF3A68-9A60-2DA1-8E33-E6B7450D955D}"/>
              </a:ext>
            </a:extLst>
          </p:cNvPr>
          <p:cNvSpPr>
            <a:spLocks noGrp="1"/>
          </p:cNvSpPr>
          <p:nvPr>
            <p:ph type="title"/>
          </p:nvPr>
        </p:nvSpPr>
        <p:spPr>
          <a:xfrm>
            <a:off x="630936" y="630936"/>
            <a:ext cx="4989918" cy="2898077"/>
          </a:xfrm>
          <a:noFill/>
        </p:spPr>
        <p:txBody>
          <a:bodyPr anchor="ctr">
            <a:normAutofit/>
          </a:bodyPr>
          <a:lstStyle/>
          <a:p>
            <a:r>
              <a:rPr lang="en-US" sz="4800" b="1" dirty="0">
                <a:solidFill>
                  <a:schemeClr val="bg1"/>
                </a:solidFill>
              </a:rPr>
              <a:t>Not an Alabama teacher or school? That’s okay…</a:t>
            </a:r>
          </a:p>
        </p:txBody>
      </p:sp>
      <p:sp>
        <p:nvSpPr>
          <p:cNvPr id="47" name="Rectangle 46">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B55B1E-2371-9FBC-F7FE-DD0C441DDACE}"/>
              </a:ext>
            </a:extLst>
          </p:cNvPr>
          <p:cNvSpPr>
            <a:spLocks noGrp="1"/>
          </p:cNvSpPr>
          <p:nvPr>
            <p:ph idx="1"/>
          </p:nvPr>
        </p:nvSpPr>
        <p:spPr>
          <a:xfrm>
            <a:off x="6041946" y="630936"/>
            <a:ext cx="4982273" cy="5478672"/>
          </a:xfrm>
          <a:noFill/>
        </p:spPr>
        <p:txBody>
          <a:bodyPr anchor="ctr">
            <a:noAutofit/>
          </a:bodyPr>
          <a:lstStyle/>
          <a:p>
            <a:pPr marL="0" indent="0">
              <a:buNone/>
            </a:pPr>
            <a:r>
              <a:rPr lang="en-US" sz="3200" b="1" dirty="0">
                <a:solidFill>
                  <a:schemeClr val="bg1"/>
                </a:solidFill>
              </a:rPr>
              <a:t>Future expansion….</a:t>
            </a:r>
          </a:p>
          <a:p>
            <a:pPr marL="0" indent="0">
              <a:buNone/>
            </a:pPr>
            <a:endParaRPr lang="en-US" sz="3200" b="1" dirty="0">
              <a:solidFill>
                <a:schemeClr val="bg1"/>
              </a:solidFill>
            </a:endParaRPr>
          </a:p>
          <a:p>
            <a:pPr marL="0" indent="0">
              <a:buNone/>
            </a:pPr>
            <a:r>
              <a:rPr lang="en-US" sz="3200" dirty="0">
                <a:solidFill>
                  <a:schemeClr val="bg1"/>
                </a:solidFill>
              </a:rPr>
              <a:t>We are open to this opportunity, just not sure what that would look like right now.</a:t>
            </a:r>
          </a:p>
          <a:p>
            <a:pPr marL="0" indent="0">
              <a:buNone/>
            </a:pPr>
            <a:endParaRPr lang="en-US" sz="3200" dirty="0">
              <a:solidFill>
                <a:schemeClr val="bg1"/>
              </a:solidFill>
            </a:endParaRPr>
          </a:p>
          <a:p>
            <a:pPr marL="0" indent="0">
              <a:buNone/>
            </a:pPr>
            <a:r>
              <a:rPr lang="en-US" sz="3200" dirty="0">
                <a:solidFill>
                  <a:schemeClr val="bg1"/>
                </a:solidFill>
              </a:rPr>
              <a:t>Interested? Let’ talk….</a:t>
            </a:r>
            <a:br>
              <a:rPr lang="en-US" sz="3200" dirty="0">
                <a:solidFill>
                  <a:schemeClr val="bg1"/>
                </a:solidFill>
              </a:rPr>
            </a:br>
            <a:br>
              <a:rPr lang="en-US" sz="3200" dirty="0">
                <a:solidFill>
                  <a:schemeClr val="bg1"/>
                </a:solidFill>
              </a:rPr>
            </a:br>
            <a:r>
              <a:rPr lang="en-US" sz="3200" dirty="0">
                <a:solidFill>
                  <a:schemeClr val="bg1"/>
                </a:solidFill>
              </a:rPr>
              <a:t>In the meantime…</a:t>
            </a:r>
          </a:p>
        </p:txBody>
      </p:sp>
      <p:pic>
        <p:nvPicPr>
          <p:cNvPr id="2050" name="Picture 2" descr="No photo description available.">
            <a:extLst>
              <a:ext uri="{FF2B5EF4-FFF2-40B4-BE49-F238E27FC236}">
                <a16:creationId xmlns:a16="http://schemas.microsoft.com/office/drawing/2014/main" id="{2EAC5407-0A03-B029-32F5-347FC2EB5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09" y="3235279"/>
            <a:ext cx="3428990" cy="342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686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CC7F9F-5C06-3EF2-8BE4-A5A18266F4DA}"/>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25E5900-6B7B-CB0B-3D65-379D8F8CE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80073BD-5C4B-FCF1-707F-ABB6892C8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D03893-9F6D-4F5E-726A-E3836CB19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CA779C9-EC34-93AE-AE54-2DD3B2B22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32DDF5CD-953A-0712-24EA-F0D3C95EA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AD97CCA-6FAA-5A99-CFC5-AC9A3B2FCF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D88D859-AE46-5A76-EE10-B21625CB7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2AD0504-E40E-08A2-DBA8-FAE5E9104E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297925B-E1AB-724D-5DB2-0E9337E6B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179DB8-4E9C-CAA5-C1C6-0643D7C47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CB3B44E-2B04-F474-5010-3EDF5A788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E04D91A3-1566-1D4C-FDC3-58413599B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4E2CAB31-213F-3591-66DF-F8B8DBFFAD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6BA98A-D904-7EEB-366A-F09A2B1C65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7825BC4-E876-A7D3-D156-44DA048010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789586D-BEA6-93E6-C699-3476AD786A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C271DFE-F1F0-5DE2-E124-6723C5D02E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BEECBBB0-B758-D635-3810-D8711A43C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08E237E-FB51-B46A-9FF6-FBF6D86D4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243982-B8C9-8C18-F223-CA4AF31FD6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3EE0EC5-9E3B-E266-5AEF-8443975D8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89103E4-6EFC-C15D-CD0D-B76E97992264}"/>
              </a:ext>
            </a:extLst>
          </p:cNvPr>
          <p:cNvSpPr>
            <a:spLocks noGrp="1"/>
          </p:cNvSpPr>
          <p:nvPr>
            <p:ph type="title"/>
          </p:nvPr>
        </p:nvSpPr>
        <p:spPr>
          <a:xfrm>
            <a:off x="630936" y="630936"/>
            <a:ext cx="4989918" cy="2898077"/>
          </a:xfrm>
          <a:noFill/>
        </p:spPr>
        <p:txBody>
          <a:bodyPr anchor="ctr">
            <a:normAutofit/>
          </a:bodyPr>
          <a:lstStyle/>
          <a:p>
            <a:r>
              <a:rPr lang="en-US" sz="4800" b="1" dirty="0">
                <a:solidFill>
                  <a:schemeClr val="bg1"/>
                </a:solidFill>
              </a:rPr>
              <a:t>Our resources that are currently open to everyone</a:t>
            </a:r>
          </a:p>
        </p:txBody>
      </p:sp>
      <p:sp>
        <p:nvSpPr>
          <p:cNvPr id="47" name="Rectangle 46">
            <a:extLst>
              <a:ext uri="{FF2B5EF4-FFF2-40B4-BE49-F238E27FC236}">
                <a16:creationId xmlns:a16="http://schemas.microsoft.com/office/drawing/2014/main" id="{DC29FC2D-4B5A-643D-760B-BC8CCA282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1F072A-81D5-7CE6-E3E0-DC0008A203C5}"/>
              </a:ext>
            </a:extLst>
          </p:cNvPr>
          <p:cNvSpPr>
            <a:spLocks noGrp="1"/>
          </p:cNvSpPr>
          <p:nvPr>
            <p:ph idx="1"/>
          </p:nvPr>
        </p:nvSpPr>
        <p:spPr>
          <a:xfrm>
            <a:off x="6041946" y="630936"/>
            <a:ext cx="4982273" cy="5478672"/>
          </a:xfrm>
          <a:noFill/>
        </p:spPr>
        <p:txBody>
          <a:bodyPr anchor="ctr">
            <a:noAutofit/>
          </a:bodyPr>
          <a:lstStyle/>
          <a:p>
            <a:pPr marL="0" indent="0">
              <a:buNone/>
            </a:pPr>
            <a:r>
              <a:rPr lang="en-US" sz="3200" dirty="0">
                <a:solidFill>
                  <a:schemeClr val="bg1"/>
                </a:solidFill>
                <a:hlinkClick r:id="rId3">
                  <a:extLst>
                    <a:ext uri="{A12FA001-AC4F-418D-AE19-62706E023703}">
                      <ahyp:hlinkClr xmlns:ahyp="http://schemas.microsoft.com/office/drawing/2018/hyperlinkcolor" val="tx"/>
                    </a:ext>
                  </a:extLst>
                </a:hlinkClick>
              </a:rPr>
              <a:t>Calendars</a:t>
            </a:r>
            <a:endParaRPr lang="en-US" sz="3200" dirty="0">
              <a:solidFill>
                <a:schemeClr val="bg1"/>
              </a:solidFill>
            </a:endParaRPr>
          </a:p>
          <a:p>
            <a:pPr marL="0" indent="0">
              <a:buNone/>
            </a:pPr>
            <a:r>
              <a:rPr lang="en-US" sz="3200">
                <a:solidFill>
                  <a:schemeClr val="bg1"/>
                </a:solidFill>
                <a:hlinkClick r:id="rId4">
                  <a:extLst>
                    <a:ext uri="{A12FA001-AC4F-418D-AE19-62706E023703}">
                      <ahyp:hlinkClr xmlns:ahyp="http://schemas.microsoft.com/office/drawing/2018/hyperlinkcolor" val="tx"/>
                    </a:ext>
                  </a:extLst>
                </a:hlinkClick>
              </a:rPr>
              <a:t>Recipes</a:t>
            </a:r>
            <a:endParaRPr lang="en-US" sz="3200" dirty="0">
              <a:solidFill>
                <a:schemeClr val="bg1"/>
              </a:solidFill>
            </a:endParaRPr>
          </a:p>
          <a:p>
            <a:pPr marL="0" indent="0">
              <a:buNone/>
            </a:pPr>
            <a:r>
              <a:rPr lang="en-US" sz="3200" dirty="0">
                <a:solidFill>
                  <a:schemeClr val="bg1"/>
                </a:solidFill>
                <a:hlinkClick r:id="rId5">
                  <a:extLst>
                    <a:ext uri="{A12FA001-AC4F-418D-AE19-62706E023703}">
                      <ahyp:hlinkClr xmlns:ahyp="http://schemas.microsoft.com/office/drawing/2018/hyperlinkcolor" val="tx"/>
                    </a:ext>
                  </a:extLst>
                </a:hlinkClick>
              </a:rPr>
              <a:t>Blog posts</a:t>
            </a:r>
            <a:endParaRPr lang="en-US" sz="3200" dirty="0">
              <a:solidFill>
                <a:schemeClr val="bg1"/>
              </a:solidFill>
            </a:endParaRPr>
          </a:p>
          <a:p>
            <a:pPr marL="0" indent="0">
              <a:buNone/>
            </a:pPr>
            <a:r>
              <a:rPr lang="en-US" sz="3200" dirty="0">
                <a:solidFill>
                  <a:schemeClr val="bg1"/>
                </a:solidFill>
                <a:hlinkClick r:id="rId6">
                  <a:extLst>
                    <a:ext uri="{A12FA001-AC4F-418D-AE19-62706E023703}">
                      <ahyp:hlinkClr xmlns:ahyp="http://schemas.microsoft.com/office/drawing/2018/hyperlinkcolor" val="tx"/>
                    </a:ext>
                  </a:extLst>
                </a:hlinkClick>
              </a:rPr>
              <a:t>Classroom Energizers</a:t>
            </a:r>
            <a:endParaRPr lang="en-US" sz="3200" dirty="0">
              <a:solidFill>
                <a:schemeClr val="bg1"/>
              </a:solidFill>
            </a:endParaRPr>
          </a:p>
          <a:p>
            <a:pPr marL="0" indent="0">
              <a:buNone/>
            </a:pPr>
            <a:r>
              <a:rPr lang="en-US" sz="3200" dirty="0">
                <a:solidFill>
                  <a:schemeClr val="bg1"/>
                </a:solidFill>
                <a:hlinkClick r:id="rId7">
                  <a:extLst>
                    <a:ext uri="{A12FA001-AC4F-418D-AE19-62706E023703}">
                      <ahyp:hlinkClr xmlns:ahyp="http://schemas.microsoft.com/office/drawing/2018/hyperlinkcolor" val="tx"/>
                    </a:ext>
                  </a:extLst>
                </a:hlinkClick>
              </a:rPr>
              <a:t>Learning Videos</a:t>
            </a:r>
            <a:r>
              <a:rPr lang="en-US" sz="3200" dirty="0">
                <a:solidFill>
                  <a:schemeClr val="bg1"/>
                </a:solidFill>
              </a:rPr>
              <a:t> and </a:t>
            </a:r>
            <a:r>
              <a:rPr lang="en-US" sz="3200" dirty="0">
                <a:solidFill>
                  <a:schemeClr val="bg1"/>
                </a:solidFill>
                <a:hlinkClick r:id="rId8">
                  <a:extLst>
                    <a:ext uri="{A12FA001-AC4F-418D-AE19-62706E023703}">
                      <ahyp:hlinkClr xmlns:ahyp="http://schemas.microsoft.com/office/drawing/2018/hyperlinkcolor" val="tx"/>
                    </a:ext>
                  </a:extLst>
                </a:hlinkClick>
              </a:rPr>
              <a:t>Handouts/Homeplays</a:t>
            </a:r>
            <a:endParaRPr lang="en-US" sz="3200" dirty="0">
              <a:solidFill>
                <a:schemeClr val="bg1"/>
              </a:solidFill>
            </a:endParaRPr>
          </a:p>
          <a:p>
            <a:pPr marL="0" indent="0">
              <a:buNone/>
            </a:pPr>
            <a:r>
              <a:rPr lang="en-US" sz="3200" dirty="0">
                <a:solidFill>
                  <a:schemeClr val="bg1"/>
                </a:solidFill>
              </a:rPr>
              <a:t>                       </a:t>
            </a:r>
            <a:r>
              <a:rPr lang="en-US" sz="3200" dirty="0">
                <a:solidFill>
                  <a:schemeClr val="bg1"/>
                </a:solidFill>
                <a:hlinkClick r:id="rId9">
                  <a:extLst>
                    <a:ext uri="{A12FA001-AC4F-418D-AE19-62706E023703}">
                      <ahyp:hlinkClr xmlns:ahyp="http://schemas.microsoft.com/office/drawing/2018/hyperlinkcolor" val="tx"/>
                    </a:ext>
                  </a:extLst>
                </a:hlinkClick>
              </a:rPr>
              <a:t>(Curriculum Levels)</a:t>
            </a:r>
            <a:endParaRPr lang="en-US" sz="3200" dirty="0">
              <a:solidFill>
                <a:schemeClr val="bg1"/>
              </a:solidFill>
            </a:endParaRPr>
          </a:p>
          <a:p>
            <a:pPr marL="0" indent="0">
              <a:buNone/>
            </a:pPr>
            <a:r>
              <a:rPr lang="en-US" sz="3200" dirty="0">
                <a:solidFill>
                  <a:schemeClr val="bg1"/>
                </a:solidFill>
                <a:hlinkClick r:id="rId10">
                  <a:extLst>
                    <a:ext uri="{A12FA001-AC4F-418D-AE19-62706E023703}">
                      <ahyp:hlinkClr xmlns:ahyp="http://schemas.microsoft.com/office/drawing/2018/hyperlinkcolor" val="tx"/>
                    </a:ext>
                  </a:extLst>
                </a:hlinkClick>
              </a:rPr>
              <a:t>Nutrition Cards*</a:t>
            </a:r>
            <a:endParaRPr lang="en-US" sz="3200" dirty="0">
              <a:solidFill>
                <a:schemeClr val="bg1"/>
              </a:solidFill>
            </a:endParaRPr>
          </a:p>
        </p:txBody>
      </p:sp>
      <p:sp>
        <p:nvSpPr>
          <p:cNvPr id="4" name="Rectangle 3">
            <a:extLst>
              <a:ext uri="{FF2B5EF4-FFF2-40B4-BE49-F238E27FC236}">
                <a16:creationId xmlns:a16="http://schemas.microsoft.com/office/drawing/2014/main" id="{5900BF50-B576-E7E5-F090-786DD9491C3A}"/>
              </a:ext>
            </a:extLst>
          </p:cNvPr>
          <p:cNvSpPr/>
          <p:nvPr/>
        </p:nvSpPr>
        <p:spPr>
          <a:xfrm>
            <a:off x="557112" y="4011450"/>
            <a:ext cx="4849051" cy="707886"/>
          </a:xfrm>
          <a:prstGeom prst="rect">
            <a:avLst/>
          </a:prstGeom>
          <a:noFill/>
        </p:spPr>
        <p:txBody>
          <a:bodyPr wrap="square" lIns="91440" tIns="45720" rIns="91440" bIns="45720">
            <a:spAutoFit/>
          </a:bodyPr>
          <a:lstStyle/>
          <a:p>
            <a:pPr algn="ctr"/>
            <a:r>
              <a:rPr lang="en-US" sz="4000" dirty="0" err="1">
                <a:ln w="0"/>
                <a:solidFill>
                  <a:schemeClr val="bg1"/>
                </a:solidFill>
                <a:effectLst>
                  <a:outerShdw blurRad="38100" dist="19050" dir="2700000" algn="tl" rotWithShape="0">
                    <a:schemeClr val="dk1">
                      <a:alpha val="40000"/>
                    </a:schemeClr>
                  </a:outerShdw>
                </a:effectLst>
              </a:rPr>
              <a:t>www.HealUnited.org</a:t>
            </a:r>
            <a:endParaRPr lang="en-US" sz="4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551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FB7307-20C9-0908-323D-3A730FADCFA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1F8BFF1-D25B-7233-DE89-DA0F20CBAEF4}"/>
              </a:ext>
            </a:extLst>
          </p:cNvPr>
          <p:cNvSpPr>
            <a:spLocks noGrp="1"/>
          </p:cNvSpPr>
          <p:nvPr>
            <p:ph type="title"/>
          </p:nvPr>
        </p:nvSpPr>
        <p:spPr>
          <a:xfrm>
            <a:off x="630936" y="630936"/>
            <a:ext cx="4989918" cy="1650254"/>
          </a:xfrm>
          <a:noFill/>
        </p:spPr>
        <p:txBody>
          <a:bodyPr anchor="ctr">
            <a:normAutofit/>
          </a:bodyPr>
          <a:lstStyle/>
          <a:p>
            <a:r>
              <a:rPr lang="en-US" sz="4800" b="1" dirty="0">
                <a:solidFill>
                  <a:schemeClr val="bg1"/>
                </a:solidFill>
              </a:rPr>
              <a:t>Find your food family</a:t>
            </a:r>
          </a:p>
        </p:txBody>
      </p:sp>
      <p:sp>
        <p:nvSpPr>
          <p:cNvPr id="47" name="Rectangle 46">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5EEB82-9ED1-ADB3-E804-DE16A0045F2A}"/>
              </a:ext>
            </a:extLst>
          </p:cNvPr>
          <p:cNvSpPr>
            <a:spLocks noGrp="1"/>
          </p:cNvSpPr>
          <p:nvPr>
            <p:ph idx="1"/>
          </p:nvPr>
        </p:nvSpPr>
        <p:spPr>
          <a:xfrm>
            <a:off x="6041946" y="1071562"/>
            <a:ext cx="4982273" cy="5038045"/>
          </a:xfrm>
          <a:noFill/>
        </p:spPr>
        <p:txBody>
          <a:bodyPr anchor="ctr">
            <a:normAutofit lnSpcReduction="10000"/>
          </a:bodyPr>
          <a:lstStyle/>
          <a:p>
            <a:pPr marL="0" indent="0">
              <a:buNone/>
            </a:pPr>
            <a:r>
              <a:rPr lang="en-US" dirty="0">
                <a:solidFill>
                  <a:schemeClr val="bg1"/>
                </a:solidFill>
              </a:rPr>
              <a:t>Find someone that has a food that is the </a:t>
            </a:r>
            <a:r>
              <a:rPr lang="en-US" b="1" dirty="0">
                <a:solidFill>
                  <a:schemeClr val="bg1"/>
                </a:solidFill>
              </a:rPr>
              <a:t>same food group </a:t>
            </a:r>
            <a:r>
              <a:rPr lang="en-US" dirty="0">
                <a:solidFill>
                  <a:schemeClr val="bg1"/>
                </a:solidFill>
              </a:rPr>
              <a:t>as you. </a:t>
            </a:r>
          </a:p>
          <a:p>
            <a:pPr marL="0" indent="0">
              <a:buNone/>
            </a:pPr>
            <a:endParaRPr lang="en-US" dirty="0">
              <a:solidFill>
                <a:schemeClr val="bg1"/>
              </a:solidFill>
            </a:endParaRPr>
          </a:p>
          <a:p>
            <a:pPr>
              <a:buFontTx/>
              <a:buChar char="-"/>
            </a:pPr>
            <a:r>
              <a:rPr lang="en-US" dirty="0">
                <a:solidFill>
                  <a:schemeClr val="bg1"/>
                </a:solidFill>
              </a:rPr>
              <a:t>Introduce yourself</a:t>
            </a:r>
          </a:p>
          <a:p>
            <a:pPr>
              <a:buFontTx/>
              <a:buChar char="-"/>
            </a:pPr>
            <a:r>
              <a:rPr lang="en-US" dirty="0">
                <a:solidFill>
                  <a:schemeClr val="bg1"/>
                </a:solidFill>
              </a:rPr>
              <a:t>Show what food you have</a:t>
            </a:r>
          </a:p>
          <a:p>
            <a:pPr>
              <a:buFontTx/>
              <a:buChar char="-"/>
            </a:pPr>
            <a:r>
              <a:rPr lang="en-US" dirty="0">
                <a:solidFill>
                  <a:schemeClr val="bg1"/>
                </a:solidFill>
              </a:rPr>
              <a:t>Discuss- What is your biggest challenge in teaching nutrition? </a:t>
            </a:r>
          </a:p>
          <a:p>
            <a:pPr>
              <a:buFontTx/>
              <a:buChar char="-"/>
            </a:pPr>
            <a:endParaRPr lang="en-US" dirty="0">
              <a:solidFill>
                <a:schemeClr val="bg1"/>
              </a:solidFill>
            </a:endParaRPr>
          </a:p>
          <a:p>
            <a:pPr>
              <a:buFontTx/>
              <a:buChar char="-"/>
            </a:pPr>
            <a:r>
              <a:rPr lang="en-US" b="1" dirty="0">
                <a:solidFill>
                  <a:schemeClr val="bg1"/>
                </a:solidFill>
              </a:rPr>
              <a:t>TRADE CARDS</a:t>
            </a:r>
          </a:p>
          <a:p>
            <a:pPr>
              <a:buFontTx/>
              <a:buChar char="-"/>
            </a:pPr>
            <a:endParaRPr lang="en-US" sz="1800" dirty="0">
              <a:solidFill>
                <a:schemeClr val="bg1"/>
              </a:solidFill>
            </a:endParaRPr>
          </a:p>
          <a:p>
            <a:pPr>
              <a:buFontTx/>
              <a:buChar char="-"/>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pic>
        <p:nvPicPr>
          <p:cNvPr id="4098" name="Picture 2">
            <a:extLst>
              <a:ext uri="{FF2B5EF4-FFF2-40B4-BE49-F238E27FC236}">
                <a16:creationId xmlns:a16="http://schemas.microsoft.com/office/drawing/2014/main" id="{69AEF682-2073-876C-95DB-6C7EC3CF7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408" y="2633531"/>
            <a:ext cx="2695414" cy="359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96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D56E35-3A42-26A9-193D-8B14142F1264}"/>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E38F5530-DA31-4B62-8DF9-56A1A3B6B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AEFAF95-013F-4375-AAF4-033AC93F5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68735E28-7236-42D8-A5E1-A0F302FE8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F3642881-D4B2-4CC2-A287-0FA0006F3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1C50C6-CC43-4D9E-B2AB-F373712E4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E7187D-0938-461D-BFC5-89EEF35062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4C951A-9754-438B-9D57-E6B93B6E4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CCC8FCE-0563-4147-B2A2-7C81702EB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68FC26-41A9-4C82-BE7F-E9344CDC4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BB336D1-2562-4680-B29B-E22C603C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EED3885-4010-4FBE-A045-DC59CAE782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C3D74F45-ED22-46E8-8A8C-85550ED981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75583-78ED-4BEC-8424-37068227E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D9726-207D-4725-AA6E-5147080D5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43941-4783-4A0B-9385-1952F9F89D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4806F9C-3233-4FC3-B300-D5AA58A5C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0E3F9FC-BB7B-433D-8A4F-1BCFA582E0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1406F394-9D6F-4986-A3AF-6EF16DEDE6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F98CF1-0C8F-435D-846B-D3C506378F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81ACDD-4A0F-4369-A468-3FEC355F8E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B34D61-E762-4862-9DA8-702D97A362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7FE5D7A-2E68-688F-2E9E-422DBFE34876}"/>
              </a:ext>
            </a:extLst>
          </p:cNvPr>
          <p:cNvSpPr>
            <a:spLocks noGrp="1"/>
          </p:cNvSpPr>
          <p:nvPr>
            <p:ph type="title"/>
          </p:nvPr>
        </p:nvSpPr>
        <p:spPr>
          <a:xfrm>
            <a:off x="630936" y="630937"/>
            <a:ext cx="4698302" cy="1438522"/>
          </a:xfrm>
          <a:noFill/>
        </p:spPr>
        <p:txBody>
          <a:bodyPr anchor="ctr">
            <a:normAutofit/>
          </a:bodyPr>
          <a:lstStyle/>
          <a:p>
            <a:r>
              <a:rPr lang="en-US" sz="4800" b="1" dirty="0">
                <a:solidFill>
                  <a:schemeClr val="bg1"/>
                </a:solidFill>
              </a:rPr>
              <a:t>Find your food family</a:t>
            </a:r>
          </a:p>
        </p:txBody>
      </p:sp>
      <p:sp>
        <p:nvSpPr>
          <p:cNvPr id="3" name="Content Placeholder 2">
            <a:extLst>
              <a:ext uri="{FF2B5EF4-FFF2-40B4-BE49-F238E27FC236}">
                <a16:creationId xmlns:a16="http://schemas.microsoft.com/office/drawing/2014/main" id="{7C088BA9-9EEC-C579-C15F-1431DCC48462}"/>
              </a:ext>
            </a:extLst>
          </p:cNvPr>
          <p:cNvSpPr>
            <a:spLocks noGrp="1"/>
          </p:cNvSpPr>
          <p:nvPr>
            <p:ph idx="1"/>
          </p:nvPr>
        </p:nvSpPr>
        <p:spPr>
          <a:xfrm>
            <a:off x="6502152" y="630936"/>
            <a:ext cx="4978592" cy="5626957"/>
          </a:xfrm>
          <a:noFill/>
        </p:spPr>
        <p:txBody>
          <a:bodyPr anchor="ctr">
            <a:normAutofit lnSpcReduction="10000"/>
          </a:bodyPr>
          <a:lstStyle/>
          <a:p>
            <a:pPr marL="0" indent="0">
              <a:buNone/>
            </a:pPr>
            <a:r>
              <a:rPr lang="en-US" dirty="0">
                <a:solidFill>
                  <a:schemeClr val="bg1"/>
                </a:solidFill>
              </a:rPr>
              <a:t>Find someone that has one of the same </a:t>
            </a:r>
            <a:r>
              <a:rPr lang="en-US" b="1" dirty="0">
                <a:solidFill>
                  <a:schemeClr val="bg1"/>
                </a:solidFill>
              </a:rPr>
              <a:t>body benefits </a:t>
            </a:r>
            <a:r>
              <a:rPr lang="en-US" dirty="0">
                <a:solidFill>
                  <a:schemeClr val="bg1"/>
                </a:solidFill>
              </a:rPr>
              <a:t>as you (look on the back of your nutrition cards)</a:t>
            </a:r>
          </a:p>
          <a:p>
            <a:pPr marL="0" indent="0">
              <a:buNone/>
            </a:pPr>
            <a:endParaRPr lang="en-US" dirty="0">
              <a:solidFill>
                <a:schemeClr val="bg1"/>
              </a:solidFill>
            </a:endParaRPr>
          </a:p>
          <a:p>
            <a:pPr>
              <a:buFontTx/>
              <a:buChar char="-"/>
            </a:pPr>
            <a:r>
              <a:rPr lang="en-US" dirty="0">
                <a:solidFill>
                  <a:schemeClr val="bg1"/>
                </a:solidFill>
              </a:rPr>
              <a:t>Introduce yourself</a:t>
            </a:r>
          </a:p>
          <a:p>
            <a:pPr>
              <a:buFontTx/>
              <a:buChar char="-"/>
            </a:pPr>
            <a:r>
              <a:rPr lang="en-US" dirty="0">
                <a:solidFill>
                  <a:schemeClr val="bg1"/>
                </a:solidFill>
              </a:rPr>
              <a:t>Show what food you have</a:t>
            </a:r>
          </a:p>
          <a:p>
            <a:pPr>
              <a:buFontTx/>
              <a:buChar char="-"/>
            </a:pPr>
            <a:r>
              <a:rPr lang="en-US" dirty="0">
                <a:solidFill>
                  <a:schemeClr val="bg1"/>
                </a:solidFill>
              </a:rPr>
              <a:t>Discuss- What’s your biggest challenge in helping students build healthy eating + active living habits?</a:t>
            </a:r>
          </a:p>
          <a:p>
            <a:pPr>
              <a:buFontTx/>
              <a:buChar char="-"/>
            </a:pPr>
            <a:endParaRPr lang="en-US" dirty="0">
              <a:solidFill>
                <a:schemeClr val="bg1"/>
              </a:solidFill>
            </a:endParaRPr>
          </a:p>
          <a:p>
            <a:pPr marL="0" indent="0">
              <a:buNone/>
            </a:pPr>
            <a:r>
              <a:rPr lang="en-US" dirty="0">
                <a:solidFill>
                  <a:schemeClr val="bg1"/>
                </a:solidFill>
              </a:rPr>
              <a:t>- </a:t>
            </a:r>
            <a:r>
              <a:rPr lang="en-US" b="1" dirty="0">
                <a:solidFill>
                  <a:schemeClr val="bg1"/>
                </a:solidFill>
              </a:rPr>
              <a:t>TRADE CARDS</a:t>
            </a:r>
          </a:p>
          <a:p>
            <a:pPr>
              <a:buFontTx/>
              <a:buChar char="-"/>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Tree>
    <p:extLst>
      <p:ext uri="{BB962C8B-B14F-4D97-AF65-F5344CB8AC3E}">
        <p14:creationId xmlns:p14="http://schemas.microsoft.com/office/powerpoint/2010/main" val="409386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50E8B7-0608-5658-FB41-C71CCB0E739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38F5530-DA31-4B62-8DF9-56A1A3B6B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EFAF95-013F-4375-AAF4-033AC93F5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8735E28-7236-42D8-A5E1-A0F302FE8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F3642881-D4B2-4CC2-A287-0FA0006F3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1C50C6-CC43-4D9E-B2AB-F373712E4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E7187D-0938-461D-BFC5-89EEF35062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4C951A-9754-438B-9D57-E6B93B6E4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CCC8FCE-0563-4147-B2A2-7C81702EB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68FC26-41A9-4C82-BE7F-E9344CDC4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BB336D1-2562-4680-B29B-E22C603C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EED3885-4010-4FBE-A045-DC59CAE782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C3D74F45-ED22-46E8-8A8C-85550ED981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75583-78ED-4BEC-8424-37068227E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D9726-207D-4725-AA6E-5147080D5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43941-4783-4A0B-9385-1952F9F89D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4806F9C-3233-4FC3-B300-D5AA58A5C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0E3F9FC-BB7B-433D-8A4F-1BCFA582E0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1406F394-9D6F-4986-A3AF-6EF16DEDE6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F98CF1-0C8F-435D-846B-D3C506378F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81ACDD-4A0F-4369-A468-3FEC355F8E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B34D61-E762-4862-9DA8-702D97A362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6E95B3F-2688-4636-FC34-810C730D958F}"/>
              </a:ext>
            </a:extLst>
          </p:cNvPr>
          <p:cNvSpPr>
            <a:spLocks noGrp="1"/>
          </p:cNvSpPr>
          <p:nvPr>
            <p:ph type="title"/>
          </p:nvPr>
        </p:nvSpPr>
        <p:spPr>
          <a:xfrm>
            <a:off x="630936" y="630937"/>
            <a:ext cx="4099635" cy="1767370"/>
          </a:xfrm>
          <a:noFill/>
        </p:spPr>
        <p:txBody>
          <a:bodyPr anchor="ctr">
            <a:normAutofit/>
          </a:bodyPr>
          <a:lstStyle/>
          <a:p>
            <a:r>
              <a:rPr lang="en-US" sz="4800" b="1" dirty="0">
                <a:solidFill>
                  <a:schemeClr val="bg1"/>
                </a:solidFill>
              </a:rPr>
              <a:t>Find your food family</a:t>
            </a:r>
          </a:p>
        </p:txBody>
      </p:sp>
      <p:sp>
        <p:nvSpPr>
          <p:cNvPr id="3" name="Content Placeholder 2">
            <a:extLst>
              <a:ext uri="{FF2B5EF4-FFF2-40B4-BE49-F238E27FC236}">
                <a16:creationId xmlns:a16="http://schemas.microsoft.com/office/drawing/2014/main" id="{D831D4A0-6719-73D2-9903-E6E3978D0D2A}"/>
              </a:ext>
            </a:extLst>
          </p:cNvPr>
          <p:cNvSpPr>
            <a:spLocks noGrp="1"/>
          </p:cNvSpPr>
          <p:nvPr>
            <p:ph idx="1"/>
          </p:nvPr>
        </p:nvSpPr>
        <p:spPr>
          <a:xfrm>
            <a:off x="6502152" y="630936"/>
            <a:ext cx="4978592" cy="5626957"/>
          </a:xfrm>
          <a:noFill/>
        </p:spPr>
        <p:txBody>
          <a:bodyPr anchor="ctr">
            <a:normAutofit/>
          </a:bodyPr>
          <a:lstStyle/>
          <a:p>
            <a:pPr marL="0" indent="0">
              <a:buNone/>
            </a:pPr>
            <a:r>
              <a:rPr lang="en-US" dirty="0">
                <a:solidFill>
                  <a:schemeClr val="bg1"/>
                </a:solidFill>
              </a:rPr>
              <a:t>Find someone who’s food has the </a:t>
            </a:r>
            <a:r>
              <a:rPr lang="en-US" b="1" dirty="0">
                <a:solidFill>
                  <a:schemeClr val="bg1"/>
                </a:solidFill>
              </a:rPr>
              <a:t>same nutritional value </a:t>
            </a:r>
            <a:r>
              <a:rPr lang="en-US" dirty="0">
                <a:solidFill>
                  <a:schemeClr val="bg1"/>
                </a:solidFill>
              </a:rPr>
              <a:t>as you? (HML)</a:t>
            </a:r>
          </a:p>
          <a:p>
            <a:pPr>
              <a:buFontTx/>
              <a:buChar char="-"/>
            </a:pPr>
            <a:r>
              <a:rPr lang="en-US" dirty="0">
                <a:solidFill>
                  <a:schemeClr val="bg1"/>
                </a:solidFill>
              </a:rPr>
              <a:t>Introduce yourself</a:t>
            </a:r>
          </a:p>
          <a:p>
            <a:pPr>
              <a:buFontTx/>
              <a:buChar char="-"/>
            </a:pPr>
            <a:r>
              <a:rPr lang="en-US" dirty="0">
                <a:solidFill>
                  <a:schemeClr val="bg1"/>
                </a:solidFill>
              </a:rPr>
              <a:t>Show what food you have</a:t>
            </a:r>
          </a:p>
          <a:p>
            <a:pPr>
              <a:buFontTx/>
              <a:buChar char="-"/>
            </a:pPr>
            <a:r>
              <a:rPr lang="en-US" dirty="0">
                <a:solidFill>
                  <a:schemeClr val="bg1"/>
                </a:solidFill>
              </a:rPr>
              <a:t>Discuss- How can you see HEAL United resources used in your program?</a:t>
            </a:r>
          </a:p>
          <a:p>
            <a:pPr>
              <a:buFontTx/>
              <a:buChar char="-"/>
            </a:pPr>
            <a:endParaRPr lang="en-US" dirty="0">
              <a:solidFill>
                <a:schemeClr val="bg1"/>
              </a:solidFill>
            </a:endParaRPr>
          </a:p>
          <a:p>
            <a:pPr>
              <a:buFontTx/>
              <a:buChar char="-"/>
            </a:pPr>
            <a:endParaRPr lang="en-US" dirty="0">
              <a:solidFill>
                <a:schemeClr val="bg1"/>
              </a:solidFill>
            </a:endParaRPr>
          </a:p>
          <a:p>
            <a:pPr marL="0" indent="0">
              <a:buNone/>
            </a:pPr>
            <a:r>
              <a:rPr lang="en-US" dirty="0">
                <a:solidFill>
                  <a:schemeClr val="bg1"/>
                </a:solidFill>
              </a:rPr>
              <a:t>- </a:t>
            </a:r>
            <a:r>
              <a:rPr lang="en-US" b="1" dirty="0">
                <a:solidFill>
                  <a:schemeClr val="bg1"/>
                </a:solidFill>
              </a:rPr>
              <a:t>TRADE CARDS</a:t>
            </a:r>
          </a:p>
          <a:p>
            <a:pPr>
              <a:buFontTx/>
              <a:buChar char="-"/>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Tree>
    <p:extLst>
      <p:ext uri="{BB962C8B-B14F-4D97-AF65-F5344CB8AC3E}">
        <p14:creationId xmlns:p14="http://schemas.microsoft.com/office/powerpoint/2010/main" val="320920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584D44-3608-0651-DFC5-08DEBB3E053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38F5530-DA31-4B62-8DF9-56A1A3B6B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EFAF95-013F-4375-AAF4-033AC93F5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8735E28-7236-42D8-A5E1-A0F302FE8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 name="Oval 29">
              <a:extLst>
                <a:ext uri="{FF2B5EF4-FFF2-40B4-BE49-F238E27FC236}">
                  <a16:creationId xmlns:a16="http://schemas.microsoft.com/office/drawing/2014/main" id="{F3642881-D4B2-4CC2-A287-0FA0006F3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1C50C6-CC43-4D9E-B2AB-F373712E4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6E7187D-0938-461D-BFC5-89EEF35062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4C951A-9754-438B-9D57-E6B93B6E4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CCC8FCE-0563-4147-B2A2-7C81702EB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68FC26-41A9-4C82-BE7F-E9344CDC4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BB336D1-2562-4680-B29B-E22C603C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EED3885-4010-4FBE-A045-DC59CAE782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C3D74F45-ED22-46E8-8A8C-85550ED981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75583-78ED-4BEC-8424-37068227E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D9726-207D-4725-AA6E-5147080D5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43941-4783-4A0B-9385-1952F9F89D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4806F9C-3233-4FC3-B300-D5AA58A5C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0E3F9FC-BB7B-433D-8A4F-1BCFA582E0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1406F394-9D6F-4986-A3AF-6EF16DEDE6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F98CF1-0C8F-435D-846B-D3C506378F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81ACDD-4A0F-4369-A468-3FEC355F8E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B34D61-E762-4862-9DA8-702D97A362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78F0EBD-D287-F210-A885-FC1C01223023}"/>
              </a:ext>
            </a:extLst>
          </p:cNvPr>
          <p:cNvSpPr>
            <a:spLocks noGrp="1"/>
          </p:cNvSpPr>
          <p:nvPr>
            <p:ph type="title"/>
          </p:nvPr>
        </p:nvSpPr>
        <p:spPr>
          <a:xfrm>
            <a:off x="630936" y="630936"/>
            <a:ext cx="5465064" cy="1224067"/>
          </a:xfrm>
          <a:noFill/>
        </p:spPr>
        <p:txBody>
          <a:bodyPr anchor="ctr">
            <a:normAutofit/>
          </a:bodyPr>
          <a:lstStyle/>
          <a:p>
            <a:r>
              <a:rPr lang="en-US" sz="4800" b="1" dirty="0">
                <a:solidFill>
                  <a:schemeClr val="bg1"/>
                </a:solidFill>
              </a:rPr>
              <a:t>Let’s connect.</a:t>
            </a:r>
          </a:p>
        </p:txBody>
      </p:sp>
      <p:sp>
        <p:nvSpPr>
          <p:cNvPr id="3" name="Content Placeholder 2">
            <a:extLst>
              <a:ext uri="{FF2B5EF4-FFF2-40B4-BE49-F238E27FC236}">
                <a16:creationId xmlns:a16="http://schemas.microsoft.com/office/drawing/2014/main" id="{E51FEC09-DCEC-FB22-75D6-D8F1F176D02B}"/>
              </a:ext>
            </a:extLst>
          </p:cNvPr>
          <p:cNvSpPr>
            <a:spLocks noGrp="1"/>
          </p:cNvSpPr>
          <p:nvPr>
            <p:ph idx="1"/>
          </p:nvPr>
        </p:nvSpPr>
        <p:spPr>
          <a:xfrm>
            <a:off x="5131578" y="630936"/>
            <a:ext cx="6349166" cy="5626957"/>
          </a:xfrm>
          <a:noFill/>
        </p:spPr>
        <p:txBody>
          <a:bodyPr anchor="ctr">
            <a:normAutofit/>
          </a:bodyPr>
          <a:lstStyle/>
          <a:p>
            <a:pPr marL="0" indent="0">
              <a:buNone/>
            </a:pPr>
            <a:r>
              <a:rPr lang="en-US" sz="2400" dirty="0">
                <a:solidFill>
                  <a:schemeClr val="bg1"/>
                </a:solidFill>
              </a:rPr>
              <a:t>Cristina Saunders: </a:t>
            </a:r>
            <a:r>
              <a:rPr lang="en-US" sz="2400" dirty="0">
                <a:solidFill>
                  <a:schemeClr val="bg1"/>
                </a:solidFill>
                <a:hlinkClick r:id="rId3">
                  <a:extLst>
                    <a:ext uri="{A12FA001-AC4F-418D-AE19-62706E023703}">
                      <ahyp:hlinkClr xmlns:ahyp="http://schemas.microsoft.com/office/drawing/2018/hyperlinkcolor" val="tx"/>
                    </a:ext>
                  </a:extLst>
                </a:hlinkClick>
              </a:rPr>
              <a:t>Cristina@healunited.org</a:t>
            </a: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Ginger Aaron-Brush: </a:t>
            </a:r>
            <a:r>
              <a:rPr lang="en-US" sz="2400" dirty="0">
                <a:solidFill>
                  <a:schemeClr val="bg1"/>
                </a:solidFill>
                <a:hlinkClick r:id="rId4">
                  <a:extLst>
                    <a:ext uri="{A12FA001-AC4F-418D-AE19-62706E023703}">
                      <ahyp:hlinkClr xmlns:ahyp="http://schemas.microsoft.com/office/drawing/2018/hyperlinkcolor" val="tx"/>
                    </a:ext>
                  </a:extLst>
                </a:hlinkClick>
              </a:rPr>
              <a:t>Ginger@healunited.org</a:t>
            </a:r>
            <a:endParaRPr lang="en-US" sz="2400" dirty="0">
              <a:solidFill>
                <a:schemeClr val="bg1"/>
              </a:solidFill>
            </a:endParaRPr>
          </a:p>
          <a:p>
            <a:pPr marL="0" indent="0">
              <a:buNone/>
            </a:pPr>
            <a:endParaRPr lang="en-US" sz="1800" dirty="0">
              <a:solidFill>
                <a:schemeClr val="bg1"/>
              </a:solidFill>
            </a:endParaRPr>
          </a:p>
          <a:p>
            <a:pPr>
              <a:buFontTx/>
              <a:buChar char="-"/>
            </a:pPr>
            <a:endParaRPr lang="en-US" sz="1800" dirty="0">
              <a:solidFill>
                <a:schemeClr val="bg1"/>
              </a:solidFill>
            </a:endParaRPr>
          </a:p>
          <a:p>
            <a:pPr>
              <a:buFontTx/>
              <a:buChar char="-"/>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pic>
        <p:nvPicPr>
          <p:cNvPr id="6" name="Picture 5" descr="A circular pattern with red and black circles&#10;&#10;AI-generated content may be incorrect.">
            <a:extLst>
              <a:ext uri="{FF2B5EF4-FFF2-40B4-BE49-F238E27FC236}">
                <a16:creationId xmlns:a16="http://schemas.microsoft.com/office/drawing/2014/main" id="{5005316C-3164-B0BE-43F4-63F975BD06A2}"/>
              </a:ext>
            </a:extLst>
          </p:cNvPr>
          <p:cNvPicPr>
            <a:picLocks noChangeAspect="1"/>
          </p:cNvPicPr>
          <p:nvPr/>
        </p:nvPicPr>
        <p:blipFill>
          <a:blip r:embed="rId5"/>
          <a:stretch>
            <a:fillRect/>
          </a:stretch>
        </p:blipFill>
        <p:spPr>
          <a:xfrm>
            <a:off x="2309237" y="3118265"/>
            <a:ext cx="2101520" cy="2101520"/>
          </a:xfrm>
          <a:prstGeom prst="rect">
            <a:avLst/>
          </a:prstGeom>
        </p:spPr>
      </p:pic>
      <p:sp>
        <p:nvSpPr>
          <p:cNvPr id="7" name="Title 1">
            <a:extLst>
              <a:ext uri="{FF2B5EF4-FFF2-40B4-BE49-F238E27FC236}">
                <a16:creationId xmlns:a16="http://schemas.microsoft.com/office/drawing/2014/main" id="{60F99715-FB7D-660D-3F35-A59C5F497CF0}"/>
              </a:ext>
            </a:extLst>
          </p:cNvPr>
          <p:cNvSpPr txBox="1">
            <a:spLocks/>
          </p:cNvSpPr>
          <p:nvPr/>
        </p:nvSpPr>
        <p:spPr>
          <a:xfrm>
            <a:off x="5217220" y="3962093"/>
            <a:ext cx="5465064" cy="122406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rPr>
              <a:t>Follow our socials</a:t>
            </a:r>
          </a:p>
        </p:txBody>
      </p:sp>
    </p:spTree>
    <p:extLst>
      <p:ext uri="{BB962C8B-B14F-4D97-AF65-F5344CB8AC3E}">
        <p14:creationId xmlns:p14="http://schemas.microsoft.com/office/powerpoint/2010/main" val="199928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75A5C3-9DBC-8637-7784-727EDE2DEA7F}"/>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738362-9586-E9A4-CE4D-7164E11B5E64}"/>
              </a:ext>
            </a:extLst>
          </p:cNvPr>
          <p:cNvSpPr>
            <a:spLocks noGrp="1"/>
          </p:cNvSpPr>
          <p:nvPr>
            <p:ph type="title"/>
          </p:nvPr>
        </p:nvSpPr>
        <p:spPr>
          <a:xfrm>
            <a:off x="838201" y="365125"/>
            <a:ext cx="5251316" cy="1807305"/>
          </a:xfrm>
        </p:spPr>
        <p:txBody>
          <a:bodyPr>
            <a:normAutofit/>
          </a:bodyPr>
          <a:lstStyle/>
          <a:p>
            <a:r>
              <a:rPr lang="en-US" b="1"/>
              <a:t>The History of HEAL United</a:t>
            </a:r>
          </a:p>
        </p:txBody>
      </p:sp>
      <p:sp>
        <p:nvSpPr>
          <p:cNvPr id="3" name="Content Placeholder 2">
            <a:extLst>
              <a:ext uri="{FF2B5EF4-FFF2-40B4-BE49-F238E27FC236}">
                <a16:creationId xmlns:a16="http://schemas.microsoft.com/office/drawing/2014/main" id="{6BDDF3C6-B298-5D88-C082-3BAC71D837A4}"/>
              </a:ext>
            </a:extLst>
          </p:cNvPr>
          <p:cNvSpPr>
            <a:spLocks noGrp="1"/>
          </p:cNvSpPr>
          <p:nvPr>
            <p:ph idx="1"/>
          </p:nvPr>
        </p:nvSpPr>
        <p:spPr>
          <a:xfrm>
            <a:off x="838200" y="2333297"/>
            <a:ext cx="4619621" cy="3843666"/>
          </a:xfrm>
        </p:spPr>
        <p:txBody>
          <a:bodyPr>
            <a:normAutofit/>
          </a:bodyPr>
          <a:lstStyle/>
          <a:p>
            <a:pPr marL="0" indent="0">
              <a:buNone/>
            </a:pPr>
            <a:r>
              <a:rPr lang="en-US" sz="1900" b="1" dirty="0"/>
              <a:t>HEAL (Healthy Eating Active Living)</a:t>
            </a:r>
            <a:br>
              <a:rPr lang="en-US" sz="1900" dirty="0"/>
            </a:br>
            <a:r>
              <a:rPr lang="en-US" sz="1900" dirty="0"/>
              <a:t>Founded in 2002</a:t>
            </a:r>
          </a:p>
          <a:p>
            <a:pPr lvl="1"/>
            <a:r>
              <a:rPr lang="en-US" sz="1900" dirty="0"/>
              <a:t>Founded by Christy </a:t>
            </a:r>
            <a:r>
              <a:rPr lang="en-US" sz="1900" dirty="0" err="1"/>
              <a:t>Swaid</a:t>
            </a:r>
            <a:r>
              <a:rPr lang="en-US" sz="1900" dirty="0"/>
              <a:t> after retiring from professional racing</a:t>
            </a:r>
          </a:p>
          <a:p>
            <a:pPr lvl="1"/>
            <a:r>
              <a:rPr lang="en-US" sz="1900" dirty="0"/>
              <a:t>Alabama based 501(c)(3) nonprofit</a:t>
            </a:r>
          </a:p>
          <a:p>
            <a:pPr lvl="1"/>
            <a:r>
              <a:rPr lang="en-US" sz="1900" dirty="0"/>
              <a:t>Created in response to rising childhood obesity rates</a:t>
            </a:r>
          </a:p>
          <a:p>
            <a:pPr lvl="1"/>
            <a:r>
              <a:rPr lang="en-US" sz="1900" dirty="0"/>
              <a:t>Built as an in-school, evidence-based health curriculum</a:t>
            </a:r>
          </a:p>
          <a:p>
            <a:pPr lvl="1"/>
            <a:r>
              <a:rPr lang="en-US" sz="1900" dirty="0"/>
              <a:t>Early collaboration with Alabama Departments of Public Health and Education</a:t>
            </a:r>
          </a:p>
          <a:p>
            <a:pPr marL="0" indent="0">
              <a:buNone/>
            </a:pPr>
            <a:endParaRPr lang="en-US" sz="1900" dirty="0"/>
          </a:p>
        </p:txBody>
      </p:sp>
      <p:pic>
        <p:nvPicPr>
          <p:cNvPr id="5" name="Picture 4" descr="A person on a jet ski&#10;&#10;AI-generated content may be incorrect.">
            <a:extLst>
              <a:ext uri="{FF2B5EF4-FFF2-40B4-BE49-F238E27FC236}">
                <a16:creationId xmlns:a16="http://schemas.microsoft.com/office/drawing/2014/main" id="{A66DBA7F-9126-957F-0629-406AF5EC417C}"/>
              </a:ext>
            </a:extLst>
          </p:cNvPr>
          <p:cNvPicPr>
            <a:picLocks noChangeAspect="1"/>
          </p:cNvPicPr>
          <p:nvPr/>
        </p:nvPicPr>
        <p:blipFill>
          <a:blip r:embed="rId3"/>
          <a:srcRect l="36142" r="20166" b="-1"/>
          <a:stretch>
            <a:fillRect/>
          </a:stretch>
        </p:blipFill>
        <p:spPr>
          <a:xfrm>
            <a:off x="6089517" y="389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8601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tx1"/>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2B3DD06B-A867-4CFB-7FDC-503E42507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2BD2A9-4595-3456-CC7B-2B9170FCD800}"/>
              </a:ext>
            </a:extLst>
          </p:cNvPr>
          <p:cNvSpPr>
            <a:spLocks noGrp="1"/>
          </p:cNvSpPr>
          <p:nvPr>
            <p:ph type="title"/>
          </p:nvPr>
        </p:nvSpPr>
        <p:spPr>
          <a:xfrm>
            <a:off x="326721" y="1308472"/>
            <a:ext cx="4989918" cy="3976233"/>
          </a:xfrm>
          <a:noFill/>
        </p:spPr>
        <p:txBody>
          <a:bodyPr anchor="ctr">
            <a:normAutofit/>
          </a:bodyPr>
          <a:lstStyle/>
          <a:p>
            <a:r>
              <a:rPr lang="en-US" sz="4800" b="1" dirty="0">
                <a:solidFill>
                  <a:schemeClr val="bg1"/>
                </a:solidFill>
              </a:rPr>
              <a:t>Christy </a:t>
            </a:r>
            <a:r>
              <a:rPr lang="en-US" sz="4800" b="1" dirty="0" err="1">
                <a:solidFill>
                  <a:schemeClr val="bg1"/>
                </a:solidFill>
              </a:rPr>
              <a:t>Swaid</a:t>
            </a:r>
            <a:r>
              <a:rPr lang="en-US" sz="4800" b="1" dirty="0">
                <a:solidFill>
                  <a:schemeClr val="bg1"/>
                </a:solidFill>
              </a:rPr>
              <a:t>, Founder, CEO</a:t>
            </a:r>
          </a:p>
        </p:txBody>
      </p:sp>
      <p:pic>
        <p:nvPicPr>
          <p:cNvPr id="6" name="Picture 5" descr="A collage of photos of a person exercising&#10;&#10;AI-generated content may be incorrect.">
            <a:extLst>
              <a:ext uri="{FF2B5EF4-FFF2-40B4-BE49-F238E27FC236}">
                <a16:creationId xmlns:a16="http://schemas.microsoft.com/office/drawing/2014/main" id="{94DD3668-3DA6-AF21-77E5-6A7241459537}"/>
              </a:ext>
            </a:extLst>
          </p:cNvPr>
          <p:cNvPicPr>
            <a:picLocks noChangeAspect="1"/>
          </p:cNvPicPr>
          <p:nvPr/>
        </p:nvPicPr>
        <p:blipFill>
          <a:blip r:embed="rId3"/>
          <a:stretch>
            <a:fillRect/>
          </a:stretch>
        </p:blipFill>
        <p:spPr>
          <a:xfrm>
            <a:off x="4120760" y="663255"/>
            <a:ext cx="5509205" cy="3643552"/>
          </a:xfrm>
          <a:prstGeom prst="rect">
            <a:avLst/>
          </a:prstGeom>
        </p:spPr>
      </p:pic>
      <p:pic>
        <p:nvPicPr>
          <p:cNvPr id="9" name="Picture 8" descr="A person eating noodles in a frame&#10;&#10;AI-generated content may be incorrect.">
            <a:extLst>
              <a:ext uri="{FF2B5EF4-FFF2-40B4-BE49-F238E27FC236}">
                <a16:creationId xmlns:a16="http://schemas.microsoft.com/office/drawing/2014/main" id="{90B840FC-2326-3441-7128-22F1F0A2B1E1}"/>
              </a:ext>
            </a:extLst>
          </p:cNvPr>
          <p:cNvPicPr>
            <a:picLocks noChangeAspect="1"/>
          </p:cNvPicPr>
          <p:nvPr/>
        </p:nvPicPr>
        <p:blipFill>
          <a:blip r:embed="rId4"/>
          <a:stretch>
            <a:fillRect/>
          </a:stretch>
        </p:blipFill>
        <p:spPr>
          <a:xfrm>
            <a:off x="9110678" y="2823800"/>
            <a:ext cx="2993659" cy="3943913"/>
          </a:xfrm>
          <a:prstGeom prst="rect">
            <a:avLst/>
          </a:prstGeom>
        </p:spPr>
      </p:pic>
    </p:spTree>
    <p:extLst>
      <p:ext uri="{BB962C8B-B14F-4D97-AF65-F5344CB8AC3E}">
        <p14:creationId xmlns:p14="http://schemas.microsoft.com/office/powerpoint/2010/main" val="628627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E0B4D-C4CF-0B6B-E75E-FF8C54B6996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0" name="Straight Connector 39">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DC00B30-8F2F-990D-AC7C-4ACA9514A5B9}"/>
              </a:ext>
            </a:extLst>
          </p:cNvPr>
          <p:cNvSpPr>
            <a:spLocks noGrp="1"/>
          </p:cNvSpPr>
          <p:nvPr>
            <p:ph type="title"/>
          </p:nvPr>
        </p:nvSpPr>
        <p:spPr>
          <a:xfrm>
            <a:off x="630936" y="630936"/>
            <a:ext cx="4989918" cy="3976233"/>
          </a:xfrm>
          <a:noFill/>
        </p:spPr>
        <p:txBody>
          <a:bodyPr anchor="ctr">
            <a:normAutofit/>
          </a:bodyPr>
          <a:lstStyle/>
          <a:p>
            <a:r>
              <a:rPr lang="en-US" sz="4800" b="1" dirty="0">
                <a:solidFill>
                  <a:schemeClr val="bg1"/>
                </a:solidFill>
              </a:rPr>
              <a:t>Original</a:t>
            </a:r>
            <a:br>
              <a:rPr lang="en-US" sz="4800" b="1" dirty="0">
                <a:solidFill>
                  <a:schemeClr val="bg1"/>
                </a:solidFill>
              </a:rPr>
            </a:br>
            <a:r>
              <a:rPr lang="en-US" sz="4800" b="1" dirty="0">
                <a:solidFill>
                  <a:schemeClr val="bg1"/>
                </a:solidFill>
              </a:rPr>
              <a:t>Curriculum Architects </a:t>
            </a:r>
          </a:p>
        </p:txBody>
      </p:sp>
      <p:sp>
        <p:nvSpPr>
          <p:cNvPr id="45" name="Rectangle 44">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B105684-474F-A7B4-0E8A-83AFFD190C4E}"/>
              </a:ext>
            </a:extLst>
          </p:cNvPr>
          <p:cNvPicPr>
            <a:picLocks noChangeAspect="1"/>
          </p:cNvPicPr>
          <p:nvPr/>
        </p:nvPicPr>
        <p:blipFill>
          <a:blip r:embed="rId3"/>
          <a:stretch>
            <a:fillRect/>
          </a:stretch>
        </p:blipFill>
        <p:spPr>
          <a:xfrm>
            <a:off x="5770891" y="284395"/>
            <a:ext cx="5738774" cy="3000018"/>
          </a:xfrm>
          <a:prstGeom prst="rect">
            <a:avLst/>
          </a:prstGeom>
        </p:spPr>
      </p:pic>
      <p:pic>
        <p:nvPicPr>
          <p:cNvPr id="7" name="Picture 6" descr="A close-up of a person&#10;&#10;AI-generated content may be incorrect.">
            <a:extLst>
              <a:ext uri="{FF2B5EF4-FFF2-40B4-BE49-F238E27FC236}">
                <a16:creationId xmlns:a16="http://schemas.microsoft.com/office/drawing/2014/main" id="{BA2CF8FA-D099-AE91-F55C-7E2241DE2185}"/>
              </a:ext>
            </a:extLst>
          </p:cNvPr>
          <p:cNvPicPr>
            <a:picLocks noChangeAspect="1"/>
          </p:cNvPicPr>
          <p:nvPr/>
        </p:nvPicPr>
        <p:blipFill>
          <a:blip r:embed="rId4"/>
          <a:stretch>
            <a:fillRect/>
          </a:stretch>
        </p:blipFill>
        <p:spPr>
          <a:xfrm>
            <a:off x="7359706" y="3207911"/>
            <a:ext cx="2955375" cy="3000018"/>
          </a:xfrm>
          <a:prstGeom prst="rect">
            <a:avLst/>
          </a:prstGeom>
        </p:spPr>
      </p:pic>
      <p:sp>
        <p:nvSpPr>
          <p:cNvPr id="4" name="TextBox 3">
            <a:extLst>
              <a:ext uri="{FF2B5EF4-FFF2-40B4-BE49-F238E27FC236}">
                <a16:creationId xmlns:a16="http://schemas.microsoft.com/office/drawing/2014/main" id="{97D99844-EA29-BE23-AFB2-56684905B92F}"/>
              </a:ext>
            </a:extLst>
          </p:cNvPr>
          <p:cNvSpPr txBox="1"/>
          <p:nvPr/>
        </p:nvSpPr>
        <p:spPr>
          <a:xfrm>
            <a:off x="528517" y="3908253"/>
            <a:ext cx="5793783" cy="1384995"/>
          </a:xfrm>
          <a:prstGeom prst="rect">
            <a:avLst/>
          </a:prstGeom>
          <a:noFill/>
        </p:spPr>
        <p:txBody>
          <a:bodyPr wrap="square" rtlCol="0">
            <a:spAutoFit/>
          </a:bodyPr>
          <a:lstStyle/>
          <a:p>
            <a:r>
              <a:rPr lang="en-US" sz="2800" dirty="0">
                <a:solidFill>
                  <a:schemeClr val="bg1"/>
                </a:solidFill>
              </a:rPr>
              <a:t>Instructionally solid, Standards-aligned, and Sustainable inside schools.</a:t>
            </a:r>
          </a:p>
        </p:txBody>
      </p:sp>
    </p:spTree>
    <p:extLst>
      <p:ext uri="{BB962C8B-B14F-4D97-AF65-F5344CB8AC3E}">
        <p14:creationId xmlns:p14="http://schemas.microsoft.com/office/powerpoint/2010/main" val="126213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B33C7A3-C181-7528-ADC6-40B798FCDFAC}"/>
              </a:ext>
            </a:extLst>
          </p:cNvPr>
          <p:cNvSpPr>
            <a:spLocks noGrp="1"/>
          </p:cNvSpPr>
          <p:nvPr>
            <p:ph type="title"/>
          </p:nvPr>
        </p:nvSpPr>
        <p:spPr>
          <a:xfrm>
            <a:off x="317085" y="-131472"/>
            <a:ext cx="11828744" cy="1767370"/>
          </a:xfrm>
          <a:noFill/>
        </p:spPr>
        <p:txBody>
          <a:bodyPr anchor="ctr">
            <a:normAutofit/>
          </a:bodyPr>
          <a:lstStyle/>
          <a:p>
            <a:r>
              <a:rPr lang="en-US" sz="4800" dirty="0">
                <a:solidFill>
                  <a:schemeClr val="bg1"/>
                </a:solidFill>
              </a:rPr>
              <a:t>Our Board of Directors – </a:t>
            </a:r>
            <a:r>
              <a:rPr lang="en-US" sz="3200" dirty="0">
                <a:solidFill>
                  <a:schemeClr val="bg1"/>
                </a:solidFill>
              </a:rPr>
              <a:t>Expertise and Lived Experience</a:t>
            </a:r>
          </a:p>
        </p:txBody>
      </p:sp>
      <p:sp>
        <p:nvSpPr>
          <p:cNvPr id="47" name="Rectangle 46">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with their names&#10;&#10;AI-generated content may be incorrect.">
            <a:extLst>
              <a:ext uri="{FF2B5EF4-FFF2-40B4-BE49-F238E27FC236}">
                <a16:creationId xmlns:a16="http://schemas.microsoft.com/office/drawing/2014/main" id="{2490CFC3-C01E-E13F-52DC-9F24A9A93091}"/>
              </a:ext>
            </a:extLst>
          </p:cNvPr>
          <p:cNvPicPr>
            <a:picLocks noChangeAspect="1"/>
          </p:cNvPicPr>
          <p:nvPr/>
        </p:nvPicPr>
        <p:blipFill>
          <a:blip r:embed="rId3"/>
          <a:stretch>
            <a:fillRect/>
          </a:stretch>
        </p:blipFill>
        <p:spPr>
          <a:xfrm>
            <a:off x="443344" y="1058624"/>
            <a:ext cx="8980176" cy="5435369"/>
          </a:xfrm>
          <a:prstGeom prst="rect">
            <a:avLst/>
          </a:prstGeom>
        </p:spPr>
      </p:pic>
      <p:sp>
        <p:nvSpPr>
          <p:cNvPr id="3" name="Rectangle 2">
            <a:extLst>
              <a:ext uri="{FF2B5EF4-FFF2-40B4-BE49-F238E27FC236}">
                <a16:creationId xmlns:a16="http://schemas.microsoft.com/office/drawing/2014/main" id="{C3C2E596-DD9F-D925-80F6-06FC6BF111BB}"/>
              </a:ext>
            </a:extLst>
          </p:cNvPr>
          <p:cNvSpPr/>
          <p:nvPr/>
        </p:nvSpPr>
        <p:spPr>
          <a:xfrm>
            <a:off x="7611039" y="3703086"/>
            <a:ext cx="4534790" cy="19861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dirty="0"/>
              <a:t>Missioned-focused, financially responsible, and positioned for long-term growth</a:t>
            </a:r>
          </a:p>
        </p:txBody>
      </p:sp>
    </p:spTree>
    <p:extLst>
      <p:ext uri="{BB962C8B-B14F-4D97-AF65-F5344CB8AC3E}">
        <p14:creationId xmlns:p14="http://schemas.microsoft.com/office/powerpoint/2010/main" val="126876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FB40B8-5664-3A1B-8C8E-FD8C6E389A2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5854B30-C670-F92A-ECFC-38206FB2A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1B9EB6-C58E-B404-4882-BCB6051B5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F3468A-0CD6-EB25-B748-09C862056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8015D6D-544A-D750-55FD-1DD8195D39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278335F8-95F4-0C98-6DC2-0899C7FD9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2162E09-5499-A968-2F30-94FF18F7E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CAEDCD8-6544-D3EC-1D2D-4B41520E9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55777A9-6F27-3962-B373-6D8ADBB5E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1DD5121B-C177-10AC-21A2-1A15934ED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758F32D-B4C9-4FDB-6BFD-4DF30E5A2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462D03EC-BA3A-473E-F1E8-E11C66E07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859EEE9-0AD4-B412-5569-0804EE4DC8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E953D3AE-CFBE-C450-1D5C-F2EBFD7E54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AB9BD1-0ECF-A874-96F5-819FA4A622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D4B14AF-BED4-491F-0C77-A30B97D8B0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47AB7F-EF9A-A8F2-7401-387B0ECCE4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701EB3A-16F6-2824-BCFF-0F7FCA8160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3B5D1AFC-A4CC-9107-A7F6-4C0FCAAD5B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B7A84AE-ADFB-5449-7E08-E1659D489F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A6F6A7-CA98-AE25-55CF-59E28EDA56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88B696-170B-7DA7-8534-D294D9E49E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C5A9EB9-44AC-91E9-499C-C8FE348FB95A}"/>
              </a:ext>
            </a:extLst>
          </p:cNvPr>
          <p:cNvSpPr>
            <a:spLocks noGrp="1"/>
          </p:cNvSpPr>
          <p:nvPr>
            <p:ph type="title"/>
          </p:nvPr>
        </p:nvSpPr>
        <p:spPr>
          <a:xfrm>
            <a:off x="317085" y="-131472"/>
            <a:ext cx="11871867" cy="1767370"/>
          </a:xfrm>
          <a:noFill/>
        </p:spPr>
        <p:txBody>
          <a:bodyPr anchor="ctr">
            <a:normAutofit/>
          </a:bodyPr>
          <a:lstStyle/>
          <a:p>
            <a:r>
              <a:rPr lang="en-US" sz="4800" dirty="0">
                <a:solidFill>
                  <a:schemeClr val="bg1"/>
                </a:solidFill>
              </a:rPr>
              <a:t>Our Advisory Board – </a:t>
            </a:r>
            <a:r>
              <a:rPr lang="en-US" sz="3600" dirty="0">
                <a:solidFill>
                  <a:schemeClr val="bg1"/>
                </a:solidFill>
              </a:rPr>
              <a:t>Represents  Diverse Perspectives</a:t>
            </a:r>
          </a:p>
        </p:txBody>
      </p:sp>
      <p:sp>
        <p:nvSpPr>
          <p:cNvPr id="47" name="Rectangle 46">
            <a:extLst>
              <a:ext uri="{FF2B5EF4-FFF2-40B4-BE49-F238E27FC236}">
                <a16:creationId xmlns:a16="http://schemas.microsoft.com/office/drawing/2014/main" id="{C4B57A77-7B55-A293-FDCB-DB9C7668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lage of a group of people&#10;&#10;AI-generated content may be incorrect.">
            <a:extLst>
              <a:ext uri="{FF2B5EF4-FFF2-40B4-BE49-F238E27FC236}">
                <a16:creationId xmlns:a16="http://schemas.microsoft.com/office/drawing/2014/main" id="{7DFC973B-C189-96DF-357E-E8C65683EABE}"/>
              </a:ext>
            </a:extLst>
          </p:cNvPr>
          <p:cNvPicPr>
            <a:picLocks noChangeAspect="1"/>
          </p:cNvPicPr>
          <p:nvPr/>
        </p:nvPicPr>
        <p:blipFill>
          <a:blip r:embed="rId3"/>
          <a:stretch>
            <a:fillRect/>
          </a:stretch>
        </p:blipFill>
        <p:spPr>
          <a:xfrm>
            <a:off x="937292" y="1074735"/>
            <a:ext cx="8280809" cy="4408184"/>
          </a:xfrm>
          <a:prstGeom prst="rect">
            <a:avLst/>
          </a:prstGeom>
        </p:spPr>
      </p:pic>
      <p:sp>
        <p:nvSpPr>
          <p:cNvPr id="3" name="Rectangle 2">
            <a:extLst>
              <a:ext uri="{FF2B5EF4-FFF2-40B4-BE49-F238E27FC236}">
                <a16:creationId xmlns:a16="http://schemas.microsoft.com/office/drawing/2014/main" id="{703468F3-3C51-D9DD-70A2-333E6413E805}"/>
              </a:ext>
            </a:extLst>
          </p:cNvPr>
          <p:cNvSpPr/>
          <p:nvPr/>
        </p:nvSpPr>
        <p:spPr>
          <a:xfrm>
            <a:off x="317085" y="5411039"/>
            <a:ext cx="11160591" cy="14469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t>Grounded in science, practical application, and real-world insight.</a:t>
            </a:r>
          </a:p>
        </p:txBody>
      </p:sp>
    </p:spTree>
    <p:extLst>
      <p:ext uri="{BB962C8B-B14F-4D97-AF65-F5344CB8AC3E}">
        <p14:creationId xmlns:p14="http://schemas.microsoft.com/office/powerpoint/2010/main" val="45879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12AC23-F046-4DC5-9B92-07CA6CC7C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5AAFE7-143D-45AC-B616-09521E0F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A5DB72-E109-4D37-B6DD-C328D5397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C34EE77-74D1-42B4-801B-40B35A68C1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6" name="Oval 25">
              <a:extLst>
                <a:ext uri="{FF2B5EF4-FFF2-40B4-BE49-F238E27FC236}">
                  <a16:creationId xmlns:a16="http://schemas.microsoft.com/office/drawing/2014/main" id="{12152B4E-1BCF-43D1-814C-F560CEB52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486774-B7FC-480F-9AAF-9F55F4C43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FA6A4C-BA1F-4EF8-B3BD-F28CB66DE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BF89DB3-EA73-4FD0-AACB-5FE32C149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BAB203A-25C6-422F-9DB6-C69F0EE9F6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74730A1-7A3A-4ACF-965D-A6DCEC7DB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EB2D1A1F-B200-4444-AE01-EFC97AF7B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70E4CB9D-2256-4786-8DDF-ADFBF3533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180841E3-DFCC-429A-B907-8B06EDB1E9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4698A1-0C53-4620-97E1-B4689288CF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BDFF7F-BD40-4085-952D-F6EC5908D9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F29CA06-4FE5-44A6-8D40-A9C36449CE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68E6F37-AE05-46BF-A77F-5505926E92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8D6F5ECB-975C-4A38-BD48-A3C2B38E9E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F36011-C922-4FD6-B09D-781A87054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1FD3DC2-6A33-4C9E-B0F5-5D6209717F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4F800E-82BC-4AEF-9F07-7F95C8B8C3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8DAFBE8-8C28-BEA3-B1D7-89DC052BC345}"/>
              </a:ext>
            </a:extLst>
          </p:cNvPr>
          <p:cNvSpPr>
            <a:spLocks noGrp="1"/>
          </p:cNvSpPr>
          <p:nvPr>
            <p:ph type="title"/>
          </p:nvPr>
        </p:nvSpPr>
        <p:spPr>
          <a:xfrm>
            <a:off x="641376" y="237956"/>
            <a:ext cx="4989918" cy="2417064"/>
          </a:xfrm>
          <a:noFill/>
        </p:spPr>
        <p:txBody>
          <a:bodyPr anchor="ctr">
            <a:normAutofit/>
          </a:bodyPr>
          <a:lstStyle/>
          <a:p>
            <a:r>
              <a:rPr lang="en-US" sz="4800" dirty="0">
                <a:solidFill>
                  <a:schemeClr val="bg1"/>
                </a:solidFill>
              </a:rPr>
              <a:t>HEAL United’s Current Alabama Footprint </a:t>
            </a:r>
          </a:p>
        </p:txBody>
      </p:sp>
      <p:sp>
        <p:nvSpPr>
          <p:cNvPr id="47" name="Rectangle 46">
            <a:extLst>
              <a:ext uri="{FF2B5EF4-FFF2-40B4-BE49-F238E27FC236}">
                <a16:creationId xmlns:a16="http://schemas.microsoft.com/office/drawing/2014/main" id="{C8D9C5DD-B8B3-46A0-8FBC-EE462F96C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E1628A-10D4-E221-6CAC-535CAF20C7C1}"/>
              </a:ext>
            </a:extLst>
          </p:cNvPr>
          <p:cNvSpPr>
            <a:spLocks noGrp="1"/>
          </p:cNvSpPr>
          <p:nvPr>
            <p:ph idx="1"/>
          </p:nvPr>
        </p:nvSpPr>
        <p:spPr>
          <a:xfrm>
            <a:off x="6041946" y="630935"/>
            <a:ext cx="4982273" cy="6039469"/>
          </a:xfrm>
          <a:noFill/>
        </p:spPr>
        <p:txBody>
          <a:bodyPr anchor="ctr">
            <a:normAutofit fontScale="92500" lnSpcReduction="10000"/>
          </a:bodyPr>
          <a:lstStyle/>
          <a:p>
            <a:r>
              <a:rPr lang="en-US" dirty="0">
                <a:solidFill>
                  <a:schemeClr val="bg1"/>
                </a:solidFill>
              </a:rPr>
              <a:t>217 Alabama K–12 Schools</a:t>
            </a:r>
          </a:p>
          <a:p>
            <a:r>
              <a:rPr lang="en-US" dirty="0">
                <a:solidFill>
                  <a:schemeClr val="bg1"/>
                </a:solidFill>
              </a:rPr>
              <a:t>60 School Systems</a:t>
            </a:r>
          </a:p>
          <a:p>
            <a:r>
              <a:rPr lang="en-US" dirty="0">
                <a:solidFill>
                  <a:schemeClr val="bg1"/>
                </a:solidFill>
              </a:rPr>
              <a:t>39 Counties</a:t>
            </a:r>
          </a:p>
          <a:p>
            <a:r>
              <a:rPr lang="en-US" dirty="0">
                <a:solidFill>
                  <a:schemeClr val="bg1"/>
                </a:solidFill>
              </a:rPr>
              <a:t>44,000+ Students</a:t>
            </a:r>
          </a:p>
          <a:p>
            <a:r>
              <a:rPr lang="en-US" dirty="0">
                <a:solidFill>
                  <a:schemeClr val="bg1"/>
                </a:solidFill>
              </a:rPr>
              <a:t>Over 75% Title I Schools</a:t>
            </a:r>
          </a:p>
          <a:p>
            <a:r>
              <a:rPr lang="en-US" b="1" dirty="0">
                <a:solidFill>
                  <a:schemeClr val="bg1"/>
                </a:solidFill>
              </a:rPr>
              <a:t>Higher Education &amp; Extended Reach</a:t>
            </a:r>
            <a:br>
              <a:rPr lang="en-US" dirty="0">
                <a:solidFill>
                  <a:schemeClr val="bg1"/>
                </a:solidFill>
              </a:rPr>
            </a:br>
            <a:r>
              <a:rPr lang="en-US" dirty="0">
                <a:solidFill>
                  <a:schemeClr val="bg1"/>
                </a:solidFill>
              </a:rPr>
              <a:t>• Faulkner University</a:t>
            </a:r>
            <a:br>
              <a:rPr lang="en-US" dirty="0">
                <a:solidFill>
                  <a:schemeClr val="bg1"/>
                </a:solidFill>
              </a:rPr>
            </a:br>
            <a:r>
              <a:rPr lang="en-US" dirty="0">
                <a:solidFill>
                  <a:schemeClr val="bg1"/>
                </a:solidFill>
              </a:rPr>
              <a:t>• Jefferson State Community College</a:t>
            </a:r>
            <a:br>
              <a:rPr lang="en-US" dirty="0">
                <a:solidFill>
                  <a:schemeClr val="bg1"/>
                </a:solidFill>
              </a:rPr>
            </a:br>
            <a:r>
              <a:rPr lang="en-US" dirty="0">
                <a:solidFill>
                  <a:schemeClr val="bg1"/>
                </a:solidFill>
              </a:rPr>
              <a:t>• Samford University</a:t>
            </a:r>
            <a:br>
              <a:rPr lang="en-US" dirty="0">
                <a:solidFill>
                  <a:schemeClr val="bg1"/>
                </a:solidFill>
              </a:rPr>
            </a:br>
            <a:r>
              <a:rPr lang="en-US" dirty="0">
                <a:solidFill>
                  <a:schemeClr val="bg1"/>
                </a:solidFill>
              </a:rPr>
              <a:t>• University of Alabama at Birmingham, University of South Alabama</a:t>
            </a:r>
            <a:br>
              <a:rPr lang="en-US" dirty="0">
                <a:solidFill>
                  <a:schemeClr val="bg1"/>
                </a:solidFill>
              </a:rPr>
            </a:br>
            <a:r>
              <a:rPr lang="en-US" dirty="0">
                <a:solidFill>
                  <a:schemeClr val="bg1"/>
                </a:solidFill>
              </a:rPr>
              <a:t>• Harding University</a:t>
            </a:r>
            <a:br>
              <a:rPr lang="en-US" dirty="0">
                <a:solidFill>
                  <a:schemeClr val="bg1"/>
                </a:solidFill>
              </a:rPr>
            </a:br>
            <a:r>
              <a:rPr lang="en-US" dirty="0">
                <a:solidFill>
                  <a:schemeClr val="bg1"/>
                </a:solidFill>
              </a:rPr>
              <a:t>• Missionary Educators in Africa</a:t>
            </a:r>
          </a:p>
          <a:p>
            <a:endParaRPr lang="en-US" sz="1800" dirty="0">
              <a:solidFill>
                <a:schemeClr val="bg1"/>
              </a:solidFill>
            </a:endParaRPr>
          </a:p>
        </p:txBody>
      </p:sp>
      <p:pic>
        <p:nvPicPr>
          <p:cNvPr id="5" name="Picture 4">
            <a:extLst>
              <a:ext uri="{FF2B5EF4-FFF2-40B4-BE49-F238E27FC236}">
                <a16:creationId xmlns:a16="http://schemas.microsoft.com/office/drawing/2014/main" id="{21E97725-C369-36A7-AB9B-302EFB0EC2BC}"/>
              </a:ext>
            </a:extLst>
          </p:cNvPr>
          <p:cNvPicPr>
            <a:picLocks noChangeAspect="1"/>
          </p:cNvPicPr>
          <p:nvPr/>
        </p:nvPicPr>
        <p:blipFill>
          <a:blip r:embed="rId3"/>
          <a:stretch>
            <a:fillRect/>
          </a:stretch>
        </p:blipFill>
        <p:spPr>
          <a:xfrm>
            <a:off x="811436" y="2488939"/>
            <a:ext cx="3980383" cy="3309338"/>
          </a:xfrm>
          <a:prstGeom prst="rect">
            <a:avLst/>
          </a:prstGeom>
        </p:spPr>
      </p:pic>
      <p:sp>
        <p:nvSpPr>
          <p:cNvPr id="4" name="TextBox 3">
            <a:extLst>
              <a:ext uri="{FF2B5EF4-FFF2-40B4-BE49-F238E27FC236}">
                <a16:creationId xmlns:a16="http://schemas.microsoft.com/office/drawing/2014/main" id="{1466D52E-BBBE-5EE7-4E1E-433B8B18B35C}"/>
              </a:ext>
            </a:extLst>
          </p:cNvPr>
          <p:cNvSpPr txBox="1"/>
          <p:nvPr/>
        </p:nvSpPr>
        <p:spPr>
          <a:xfrm>
            <a:off x="175481" y="5909659"/>
            <a:ext cx="5288403" cy="830997"/>
          </a:xfrm>
          <a:prstGeom prst="rect">
            <a:avLst/>
          </a:prstGeom>
          <a:noFill/>
        </p:spPr>
        <p:txBody>
          <a:bodyPr wrap="square" rtlCol="0">
            <a:spAutoFit/>
          </a:bodyPr>
          <a:lstStyle/>
          <a:p>
            <a:pPr algn="ctr"/>
            <a:r>
              <a:rPr lang="en-US" sz="2400" dirty="0">
                <a:solidFill>
                  <a:schemeClr val="bg1"/>
                </a:solidFill>
              </a:rPr>
              <a:t>HEAL is reaching communities where health disparities are greatest.</a:t>
            </a:r>
          </a:p>
        </p:txBody>
      </p:sp>
    </p:spTree>
    <p:extLst>
      <p:ext uri="{BB962C8B-B14F-4D97-AF65-F5344CB8AC3E}">
        <p14:creationId xmlns:p14="http://schemas.microsoft.com/office/powerpoint/2010/main" val="4537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F7E03E-FEDE-4E42-6FC0-C8C8D29EB07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38F5530-DA31-4B62-8DF9-56A1A3B6B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EFAF95-013F-4375-AAF4-033AC93F5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8735E28-7236-42D8-A5E1-A0F302FE8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F3642881-D4B2-4CC2-A287-0FA0006F3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1C50C6-CC43-4D9E-B2AB-F373712E4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E7187D-0938-461D-BFC5-89EEF35062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4C951A-9754-438B-9D57-E6B93B6E4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CCC8FCE-0563-4147-B2A2-7C81702EB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68FC26-41A9-4C82-BE7F-E9344CDC4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BB336D1-2562-4680-B29B-E22C603C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EED3885-4010-4FBE-A045-DC59CAE782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C3D74F45-ED22-46E8-8A8C-85550ED981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75583-78ED-4BEC-8424-37068227E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D9726-207D-4725-AA6E-5147080D5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43941-4783-4A0B-9385-1952F9F89D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4806F9C-3233-4FC3-B300-D5AA58A5C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0E3F9FC-BB7B-433D-8A4F-1BCFA582E0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1406F394-9D6F-4986-A3AF-6EF16DEDE6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F98CF1-0C8F-435D-846B-D3C506378F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81ACDD-4A0F-4369-A468-3FEC355F8E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B34D61-E762-4862-9DA8-702D97A362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E614761-4302-B250-F348-8485854D6237}"/>
              </a:ext>
            </a:extLst>
          </p:cNvPr>
          <p:cNvSpPr>
            <a:spLocks noGrp="1"/>
          </p:cNvSpPr>
          <p:nvPr>
            <p:ph type="title"/>
          </p:nvPr>
        </p:nvSpPr>
        <p:spPr>
          <a:xfrm>
            <a:off x="629412" y="269473"/>
            <a:ext cx="5465064" cy="2305003"/>
          </a:xfrm>
          <a:noFill/>
        </p:spPr>
        <p:txBody>
          <a:bodyPr anchor="ctr">
            <a:normAutofit/>
          </a:bodyPr>
          <a:lstStyle/>
          <a:p>
            <a:r>
              <a:rPr lang="en-US" sz="4800" dirty="0">
                <a:solidFill>
                  <a:schemeClr val="bg1"/>
                </a:solidFill>
              </a:rPr>
              <a:t>What It Looks Like in a HEAL School</a:t>
            </a:r>
          </a:p>
        </p:txBody>
      </p:sp>
      <p:sp>
        <p:nvSpPr>
          <p:cNvPr id="3" name="Content Placeholder 2">
            <a:extLst>
              <a:ext uri="{FF2B5EF4-FFF2-40B4-BE49-F238E27FC236}">
                <a16:creationId xmlns:a16="http://schemas.microsoft.com/office/drawing/2014/main" id="{EE7564A3-89EE-6812-894D-E7F4BE7A8354}"/>
              </a:ext>
            </a:extLst>
          </p:cNvPr>
          <p:cNvSpPr>
            <a:spLocks noGrp="1"/>
          </p:cNvSpPr>
          <p:nvPr>
            <p:ph idx="1"/>
          </p:nvPr>
        </p:nvSpPr>
        <p:spPr>
          <a:xfrm>
            <a:off x="6502152" y="317578"/>
            <a:ext cx="4978592" cy="5940315"/>
          </a:xfrm>
          <a:noFill/>
        </p:spPr>
        <p:txBody>
          <a:bodyPr anchor="ctr">
            <a:normAutofit fontScale="92500" lnSpcReduction="10000"/>
          </a:bodyPr>
          <a:lstStyle/>
          <a:p>
            <a:pPr marL="0" indent="0">
              <a:buNone/>
            </a:pPr>
            <a:r>
              <a:rPr lang="en-US" b="1" dirty="0">
                <a:solidFill>
                  <a:schemeClr val="bg1"/>
                </a:solidFill>
              </a:rPr>
              <a:t>A Complete School Based System</a:t>
            </a:r>
            <a:endParaRPr lang="en-US" dirty="0">
              <a:solidFill>
                <a:schemeClr val="bg1"/>
              </a:solidFill>
            </a:endParaRPr>
          </a:p>
          <a:p>
            <a:r>
              <a:rPr lang="en-US" dirty="0">
                <a:solidFill>
                  <a:schemeClr val="bg1"/>
                </a:solidFill>
              </a:rPr>
              <a:t>Heart Rate Monitor Technology</a:t>
            </a:r>
          </a:p>
          <a:p>
            <a:r>
              <a:rPr lang="en-US" dirty="0">
                <a:solidFill>
                  <a:schemeClr val="bg1"/>
                </a:solidFill>
              </a:rPr>
              <a:t>Teacher’s Guide</a:t>
            </a:r>
          </a:p>
          <a:p>
            <a:r>
              <a:rPr lang="en-US" dirty="0">
                <a:solidFill>
                  <a:schemeClr val="bg1"/>
                </a:solidFill>
              </a:rPr>
              <a:t>Full-color Handouts &amp; </a:t>
            </a:r>
            <a:r>
              <a:rPr lang="en-US" dirty="0" err="1">
                <a:solidFill>
                  <a:schemeClr val="bg1"/>
                </a:solidFill>
              </a:rPr>
              <a:t>Homeplays</a:t>
            </a:r>
            <a:endParaRPr lang="en-US" dirty="0">
              <a:solidFill>
                <a:schemeClr val="bg1"/>
              </a:solidFill>
            </a:endParaRPr>
          </a:p>
          <a:p>
            <a:r>
              <a:rPr lang="en-US" dirty="0">
                <a:solidFill>
                  <a:schemeClr val="bg1"/>
                </a:solidFill>
              </a:rPr>
              <a:t>13 Poster Set</a:t>
            </a:r>
          </a:p>
          <a:p>
            <a:r>
              <a:rPr lang="en-US" dirty="0">
                <a:solidFill>
                  <a:schemeClr val="bg1"/>
                </a:solidFill>
              </a:rPr>
              <a:t>Nutrition Game System (see it in action at 12:00 tomorrow)</a:t>
            </a:r>
          </a:p>
          <a:p>
            <a:r>
              <a:rPr lang="en-US" dirty="0">
                <a:solidFill>
                  <a:schemeClr val="bg1"/>
                </a:solidFill>
              </a:rPr>
              <a:t>Inclusion Guide</a:t>
            </a:r>
          </a:p>
          <a:p>
            <a:r>
              <a:rPr lang="en-US" dirty="0">
                <a:solidFill>
                  <a:schemeClr val="bg1"/>
                </a:solidFill>
              </a:rPr>
              <a:t>Game Resource File</a:t>
            </a:r>
          </a:p>
          <a:p>
            <a:r>
              <a:rPr lang="en-US" dirty="0">
                <a:solidFill>
                  <a:schemeClr val="bg1"/>
                </a:solidFill>
              </a:rPr>
              <a:t>HEAL Coordinator</a:t>
            </a:r>
          </a:p>
          <a:p>
            <a:r>
              <a:rPr lang="en-US" dirty="0">
                <a:solidFill>
                  <a:schemeClr val="bg1"/>
                </a:solidFill>
              </a:rPr>
              <a:t>HEAL Hero Recognition Program</a:t>
            </a:r>
          </a:p>
          <a:p>
            <a:pPr marL="0" indent="0">
              <a:buNone/>
            </a:pPr>
            <a:endParaRPr lang="en-US" sz="1800" dirty="0">
              <a:solidFill>
                <a:schemeClr val="bg1"/>
              </a:solidFill>
            </a:endParaRPr>
          </a:p>
        </p:txBody>
      </p:sp>
      <p:pic>
        <p:nvPicPr>
          <p:cNvPr id="1026" name="Picture 2" descr="May be an image of child and trampoline">
            <a:extLst>
              <a:ext uri="{FF2B5EF4-FFF2-40B4-BE49-F238E27FC236}">
                <a16:creationId xmlns:a16="http://schemas.microsoft.com/office/drawing/2014/main" id="{212660B7-B05B-ED59-ABA9-E22BE6E8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56" y="2233516"/>
            <a:ext cx="5055608" cy="379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721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077BCD-54F3-72DF-7B99-475E7D99A6D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38F5530-DA31-4B62-8DF9-56A1A3B6B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EFAF95-013F-4375-AAF4-033AC93F5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8735E28-7236-42D8-A5E1-A0F302FE8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F3642881-D4B2-4CC2-A287-0FA0006F3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1C50C6-CC43-4D9E-B2AB-F373712E4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E7187D-0938-461D-BFC5-89EEF35062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34C951A-9754-438B-9D57-E6B93B6E4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CCC8FCE-0563-4147-B2A2-7C81702EB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68FC26-41A9-4C82-BE7F-E9344CDC4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FBB336D1-2562-4680-B29B-E22C603C0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EED3885-4010-4FBE-A045-DC59CAE782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4" name="Straight Connector 33">
              <a:extLst>
                <a:ext uri="{FF2B5EF4-FFF2-40B4-BE49-F238E27FC236}">
                  <a16:creationId xmlns:a16="http://schemas.microsoft.com/office/drawing/2014/main" id="{C3D74F45-ED22-46E8-8A8C-85550ED981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75583-78ED-4BEC-8424-37068227E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9BD9726-207D-4725-AA6E-5147080D5B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43941-4783-4A0B-9385-1952F9F89D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B4806F9C-3233-4FC3-B300-D5AA58A5C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0E3F9FC-BB7B-433D-8A4F-1BCFA582E0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2" name="Straight Connector 41">
              <a:extLst>
                <a:ext uri="{FF2B5EF4-FFF2-40B4-BE49-F238E27FC236}">
                  <a16:creationId xmlns:a16="http://schemas.microsoft.com/office/drawing/2014/main" id="{1406F394-9D6F-4986-A3AF-6EF16DEDE6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F98CF1-0C8F-435D-846B-D3C506378F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781ACDD-4A0F-4369-A468-3FEC355F8E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B34D61-E762-4862-9DA8-702D97A362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951AE4A-E538-6587-730D-35BA089FDE40}"/>
              </a:ext>
            </a:extLst>
          </p:cNvPr>
          <p:cNvSpPr>
            <a:spLocks noGrp="1"/>
          </p:cNvSpPr>
          <p:nvPr>
            <p:ph type="title"/>
          </p:nvPr>
        </p:nvSpPr>
        <p:spPr>
          <a:xfrm>
            <a:off x="630936" y="630936"/>
            <a:ext cx="5465064" cy="1888585"/>
          </a:xfrm>
          <a:noFill/>
        </p:spPr>
        <p:txBody>
          <a:bodyPr anchor="ctr">
            <a:normAutofit/>
          </a:bodyPr>
          <a:lstStyle/>
          <a:p>
            <a:r>
              <a:rPr lang="en-US" sz="4800" b="1" dirty="0">
                <a:solidFill>
                  <a:schemeClr val="bg1"/>
                </a:solidFill>
              </a:rPr>
              <a:t>No Cost to Alabama Schools</a:t>
            </a:r>
          </a:p>
        </p:txBody>
      </p:sp>
      <p:sp>
        <p:nvSpPr>
          <p:cNvPr id="3" name="Content Placeholder 2">
            <a:extLst>
              <a:ext uri="{FF2B5EF4-FFF2-40B4-BE49-F238E27FC236}">
                <a16:creationId xmlns:a16="http://schemas.microsoft.com/office/drawing/2014/main" id="{3353BDCF-5507-4EAC-5C4B-CE177F6C48ED}"/>
              </a:ext>
            </a:extLst>
          </p:cNvPr>
          <p:cNvSpPr>
            <a:spLocks noGrp="1"/>
          </p:cNvSpPr>
          <p:nvPr>
            <p:ph idx="1"/>
          </p:nvPr>
        </p:nvSpPr>
        <p:spPr>
          <a:xfrm>
            <a:off x="6502152" y="630936"/>
            <a:ext cx="4978592" cy="5626957"/>
          </a:xfrm>
          <a:noFill/>
        </p:spPr>
        <p:txBody>
          <a:bodyPr anchor="ctr">
            <a:normAutofit/>
          </a:bodyPr>
          <a:lstStyle/>
          <a:p>
            <a:pPr marL="0" indent="0">
              <a:buNone/>
            </a:pPr>
            <a:r>
              <a:rPr lang="en-US" b="1" dirty="0">
                <a:solidFill>
                  <a:schemeClr val="bg1"/>
                </a:solidFill>
              </a:rPr>
              <a:t>How HEAL Is Funded</a:t>
            </a:r>
            <a:endParaRPr lang="en-US" dirty="0">
              <a:solidFill>
                <a:schemeClr val="bg1"/>
              </a:solidFill>
            </a:endParaRPr>
          </a:p>
          <a:p>
            <a:r>
              <a:rPr lang="en-US" dirty="0">
                <a:solidFill>
                  <a:schemeClr val="bg1"/>
                </a:solidFill>
              </a:rPr>
              <a:t>Alabama Department of Education</a:t>
            </a:r>
          </a:p>
          <a:p>
            <a:r>
              <a:rPr lang="en-US" dirty="0">
                <a:solidFill>
                  <a:schemeClr val="bg1"/>
                </a:solidFill>
              </a:rPr>
              <a:t>Blue Cross and Blue Shield of Alabama</a:t>
            </a:r>
          </a:p>
          <a:p>
            <a:r>
              <a:rPr lang="en-US" dirty="0">
                <a:solidFill>
                  <a:schemeClr val="bg1"/>
                </a:solidFill>
              </a:rPr>
              <a:t>Alabama Power</a:t>
            </a:r>
          </a:p>
          <a:p>
            <a:r>
              <a:rPr lang="en-US" dirty="0">
                <a:solidFill>
                  <a:schemeClr val="bg1"/>
                </a:solidFill>
              </a:rPr>
              <a:t>The HEAL Team Secures Grants &amp; Funding</a:t>
            </a:r>
          </a:p>
          <a:p>
            <a:pPr marL="0" indent="0">
              <a:buNone/>
            </a:pPr>
            <a:r>
              <a:rPr lang="en-US" b="1" dirty="0">
                <a:solidFill>
                  <a:schemeClr val="bg1"/>
                </a:solidFill>
              </a:rPr>
              <a:t>Schools focus on students.</a:t>
            </a:r>
            <a:br>
              <a:rPr lang="en-US" b="1" dirty="0">
                <a:solidFill>
                  <a:schemeClr val="bg1"/>
                </a:solidFill>
              </a:rPr>
            </a:br>
            <a:r>
              <a:rPr lang="en-US" b="1" dirty="0">
                <a:solidFill>
                  <a:schemeClr val="bg1"/>
                </a:solidFill>
              </a:rPr>
              <a:t>We handle the fundraising.</a:t>
            </a:r>
            <a:endParaRPr lang="en-US" dirty="0">
              <a:solidFill>
                <a:schemeClr val="bg1"/>
              </a:solidFill>
            </a:endParaRPr>
          </a:p>
          <a:p>
            <a:pPr marL="0" indent="0">
              <a:buNone/>
            </a:pPr>
            <a:endParaRPr lang="en-US" sz="1800" dirty="0">
              <a:solidFill>
                <a:schemeClr val="bg1"/>
              </a:solidFill>
            </a:endParaRPr>
          </a:p>
        </p:txBody>
      </p:sp>
      <p:pic>
        <p:nvPicPr>
          <p:cNvPr id="5" name="Graphic 4" descr="Dollar with solid fill">
            <a:extLst>
              <a:ext uri="{FF2B5EF4-FFF2-40B4-BE49-F238E27FC236}">
                <a16:creationId xmlns:a16="http://schemas.microsoft.com/office/drawing/2014/main" id="{7C63BC6A-8FDA-E344-2D26-64193BA5E2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136" y="2331862"/>
            <a:ext cx="3163134" cy="3163134"/>
          </a:xfrm>
          <a:prstGeom prst="rect">
            <a:avLst/>
          </a:prstGeom>
        </p:spPr>
      </p:pic>
      <p:sp>
        <p:nvSpPr>
          <p:cNvPr id="4" name="TextBox 3">
            <a:extLst>
              <a:ext uri="{FF2B5EF4-FFF2-40B4-BE49-F238E27FC236}">
                <a16:creationId xmlns:a16="http://schemas.microsoft.com/office/drawing/2014/main" id="{EF87E3D9-C77D-7610-C609-3CB662E02778}"/>
              </a:ext>
            </a:extLst>
          </p:cNvPr>
          <p:cNvSpPr txBox="1"/>
          <p:nvPr/>
        </p:nvSpPr>
        <p:spPr>
          <a:xfrm>
            <a:off x="123539" y="5525046"/>
            <a:ext cx="6012623" cy="1077218"/>
          </a:xfrm>
          <a:prstGeom prst="rect">
            <a:avLst/>
          </a:prstGeom>
          <a:noFill/>
        </p:spPr>
        <p:txBody>
          <a:bodyPr wrap="square" rtlCol="0">
            <a:spAutoFit/>
          </a:bodyPr>
          <a:lstStyle/>
          <a:p>
            <a:r>
              <a:rPr lang="en-US" sz="3200" dirty="0">
                <a:solidFill>
                  <a:schemeClr val="bg1"/>
                </a:solidFill>
              </a:rPr>
              <a:t>Ensuring equitable access for the schools that need it the most.</a:t>
            </a:r>
          </a:p>
        </p:txBody>
      </p:sp>
    </p:spTree>
    <p:extLst>
      <p:ext uri="{BB962C8B-B14F-4D97-AF65-F5344CB8AC3E}">
        <p14:creationId xmlns:p14="http://schemas.microsoft.com/office/powerpoint/2010/main" val="3301270674"/>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ECBDC"/>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14986</TotalTime>
  <Words>1692</Words>
  <Application>Microsoft Macintosh PowerPoint</Application>
  <PresentationFormat>Widescreen</PresentationFormat>
  <Paragraphs>170</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    HEAL United: Empowering K–12 Health and Physical Education  </vt:lpstr>
      <vt:lpstr>The History of HEAL United</vt:lpstr>
      <vt:lpstr>Christy Swaid, Founder, CEO</vt:lpstr>
      <vt:lpstr>Original Curriculum Architects </vt:lpstr>
      <vt:lpstr>Our Board of Directors – Expertise and Lived Experience</vt:lpstr>
      <vt:lpstr>Our Advisory Board – Represents  Diverse Perspectives</vt:lpstr>
      <vt:lpstr>HEAL United’s Current Alabama Footprint </vt:lpstr>
      <vt:lpstr>What It Looks Like in a HEAL School</vt:lpstr>
      <vt:lpstr>No Cost to Alabama Schools</vt:lpstr>
      <vt:lpstr>Not an Alabama teacher or school? That’s okay…</vt:lpstr>
      <vt:lpstr>Our resources that are currently open to everyone</vt:lpstr>
      <vt:lpstr>Find your food family</vt:lpstr>
      <vt:lpstr>Find your food family</vt:lpstr>
      <vt:lpstr>Find your food family</vt:lpstr>
      <vt:lpstr>Let’s connect.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Saunders</dc:creator>
  <cp:lastModifiedBy>Cristina Saunders</cp:lastModifiedBy>
  <cp:revision>7</cp:revision>
  <dcterms:created xsi:type="dcterms:W3CDTF">2026-02-19T16:52:18Z</dcterms:created>
  <dcterms:modified xsi:type="dcterms:W3CDTF">2026-03-02T21:52:46Z</dcterms:modified>
</cp:coreProperties>
</file>